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1"/>
  </p:sldMasterIdLst>
  <p:notesMasterIdLst>
    <p:notesMasterId r:id="rId31"/>
  </p:notesMasterIdLst>
  <p:handoutMasterIdLst>
    <p:handoutMasterId r:id="rId32"/>
  </p:handoutMasterIdLst>
  <p:sldIdLst>
    <p:sldId id="257" r:id="rId2"/>
    <p:sldId id="266" r:id="rId3"/>
    <p:sldId id="465" r:id="rId4"/>
    <p:sldId id="466" r:id="rId5"/>
    <p:sldId id="472" r:id="rId6"/>
    <p:sldId id="467" r:id="rId7"/>
    <p:sldId id="468" r:id="rId8"/>
    <p:sldId id="470" r:id="rId9"/>
    <p:sldId id="469" r:id="rId10"/>
    <p:sldId id="471" r:id="rId11"/>
    <p:sldId id="261" r:id="rId12"/>
    <p:sldId id="274" r:id="rId13"/>
    <p:sldId id="275" r:id="rId14"/>
    <p:sldId id="276" r:id="rId15"/>
    <p:sldId id="258" r:id="rId16"/>
    <p:sldId id="462" r:id="rId17"/>
    <p:sldId id="277" r:id="rId18"/>
    <p:sldId id="259" r:id="rId19"/>
    <p:sldId id="271" r:id="rId20"/>
    <p:sldId id="260" r:id="rId21"/>
    <p:sldId id="463" r:id="rId22"/>
    <p:sldId id="264" r:id="rId23"/>
    <p:sldId id="273" r:id="rId24"/>
    <p:sldId id="464" r:id="rId25"/>
    <p:sldId id="267" r:id="rId26"/>
    <p:sldId id="270" r:id="rId27"/>
    <p:sldId id="268" r:id="rId28"/>
    <p:sldId id="262" r:id="rId29"/>
    <p:sldId id="461"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07254D-1380-465C-974F-45222031BB78}">
          <p14:sldIdLst>
            <p14:sldId id="257"/>
            <p14:sldId id="266"/>
            <p14:sldId id="465"/>
            <p14:sldId id="466"/>
            <p14:sldId id="472"/>
            <p14:sldId id="467"/>
            <p14:sldId id="468"/>
            <p14:sldId id="470"/>
            <p14:sldId id="469"/>
            <p14:sldId id="471"/>
            <p14:sldId id="261"/>
            <p14:sldId id="274"/>
            <p14:sldId id="275"/>
            <p14:sldId id="276"/>
            <p14:sldId id="258"/>
            <p14:sldId id="462"/>
            <p14:sldId id="277"/>
            <p14:sldId id="259"/>
            <p14:sldId id="271"/>
            <p14:sldId id="260"/>
            <p14:sldId id="463"/>
            <p14:sldId id="264"/>
            <p14:sldId id="273"/>
            <p14:sldId id="464"/>
            <p14:sldId id="267"/>
            <p14:sldId id="270"/>
            <p14:sldId id="268"/>
            <p14:sldId id="262"/>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06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93" autoAdjust="0"/>
    <p:restoredTop sz="88028" autoAdjust="0"/>
  </p:normalViewPr>
  <p:slideViewPr>
    <p:cSldViewPr snapToGrid="0">
      <p:cViewPr varScale="1">
        <p:scale>
          <a:sx n="91" d="100"/>
          <a:sy n="91" d="100"/>
        </p:scale>
        <p:origin x="216" y="5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7791E3-26F1-6216-2187-5374D31637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D30A58-94A3-7606-767F-8555DF8B69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F28441-921D-5545-B0FD-DA00E5D824C0}" type="datetimeFigureOut">
              <a:rPr lang="en-US" smtClean="0"/>
              <a:t>7/23/22</a:t>
            </a:fld>
            <a:endParaRPr lang="en-US"/>
          </a:p>
        </p:txBody>
      </p:sp>
      <p:sp>
        <p:nvSpPr>
          <p:cNvPr id="4" name="Footer Placeholder 3">
            <a:extLst>
              <a:ext uri="{FF2B5EF4-FFF2-40B4-BE49-F238E27FC236}">
                <a16:creationId xmlns:a16="http://schemas.microsoft.com/office/drawing/2014/main" id="{6CEA06A1-2273-39FE-D1BE-B36460621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0E88CF-41AD-11AD-1FCE-D41EDAEEE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7C3CA-FAEF-434C-B519-C139D92CD451}" type="slidenum">
              <a:rPr lang="en-US" smtClean="0"/>
              <a:t>‹#›</a:t>
            </a:fld>
            <a:endParaRPr lang="en-US"/>
          </a:p>
        </p:txBody>
      </p:sp>
    </p:spTree>
    <p:extLst>
      <p:ext uri="{BB962C8B-B14F-4D97-AF65-F5344CB8AC3E}">
        <p14:creationId xmlns:p14="http://schemas.microsoft.com/office/powerpoint/2010/main" val="697035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A1059E1-8A92-412E-9FFC-46DC2A12AD11}" type="datetimeFigureOut">
              <a:rPr lang="en-US" smtClean="0"/>
              <a:pPr/>
              <a:t>7/21/22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1B1AA27-3892-4360-B986-D6B124C223BF}" type="slidenum">
              <a:rPr lang="en-US" smtClean="0"/>
              <a:pPr/>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abs/2010.0600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https://</a:t>
            </a:r>
            <a:r>
              <a:rPr lang="en-US" sz="1200" dirty="0" err="1"/>
              <a:t>www.cms.gov</a:t>
            </a:r>
            <a:r>
              <a:rPr lang="en-US" sz="1200" dirty="0"/>
              <a:t>/Research-Statistics-Data-and-Systems/Statistics-Trends-and-Reports/</a:t>
            </a:r>
            <a:r>
              <a:rPr lang="en-US" sz="1200" dirty="0" err="1"/>
              <a:t>NationalHealthExpendData</a:t>
            </a:r>
            <a:r>
              <a:rPr lang="en-US" sz="1200" dirty="0"/>
              <a:t>/</a:t>
            </a:r>
            <a:r>
              <a:rPr lang="en-US" sz="1200" dirty="0" err="1"/>
              <a:t>NationalHealthAccountsHistorical</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pPr/>
              <a:t>4</a:t>
            </a:fld>
            <a:endParaRPr lang="en-US" dirty="0"/>
          </a:p>
        </p:txBody>
      </p:sp>
    </p:spTree>
    <p:extLst>
      <p:ext uri="{BB962C8B-B14F-4D97-AF65-F5344CB8AC3E}">
        <p14:creationId xmlns:p14="http://schemas.microsoft.com/office/powerpoint/2010/main" val="1274514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www.reddit.com</a:t>
            </a:r>
            <a:r>
              <a:rPr lang="en-US" dirty="0"/>
              <a:t>/r/</a:t>
            </a:r>
            <a:r>
              <a:rPr lang="en-US" dirty="0" err="1"/>
              <a:t>dataisbeautiful</a:t>
            </a:r>
            <a:r>
              <a:rPr lang="en-US" dirty="0"/>
              <a:t>/comments/w5a653/</a:t>
            </a:r>
            <a:r>
              <a:rPr lang="en-US" dirty="0" err="1"/>
              <a:t>oc_does_healthcare_spending_correlate_with_life</a:t>
            </a:r>
            <a:r>
              <a:rPr lang="en-US" dirty="0"/>
              <a:t>/</a:t>
            </a:r>
          </a:p>
          <a:p>
            <a:endParaRPr lang="en-US" dirty="0"/>
          </a:p>
          <a:p>
            <a:r>
              <a:rPr lang="en-US" dirty="0"/>
              <a:t>https://</a:t>
            </a:r>
            <a:r>
              <a:rPr lang="en-US" dirty="0" err="1"/>
              <a:t>i.redd.it</a:t>
            </a:r>
            <a:r>
              <a:rPr lang="en-US" dirty="0"/>
              <a:t>/yxw248cyb4d91.png</a:t>
            </a:r>
          </a:p>
        </p:txBody>
      </p:sp>
      <p:sp>
        <p:nvSpPr>
          <p:cNvPr id="4" name="Slide Number Placeholder 3"/>
          <p:cNvSpPr>
            <a:spLocks noGrp="1"/>
          </p:cNvSpPr>
          <p:nvPr>
            <p:ph type="sldNum" sz="quarter" idx="5"/>
          </p:nvPr>
        </p:nvSpPr>
        <p:spPr/>
        <p:txBody>
          <a:bodyPr/>
          <a:lstStyle/>
          <a:p>
            <a:fld id="{71B1AA27-3892-4360-B986-D6B124C223BF}" type="slidenum">
              <a:rPr lang="en-US" smtClean="0"/>
              <a:pPr/>
              <a:t>7</a:t>
            </a:fld>
            <a:endParaRPr lang="en-US" dirty="0"/>
          </a:p>
        </p:txBody>
      </p:sp>
    </p:spTree>
    <p:extLst>
      <p:ext uri="{BB962C8B-B14F-4D97-AF65-F5344CB8AC3E}">
        <p14:creationId xmlns:p14="http://schemas.microsoft.com/office/powerpoint/2010/main" val="195463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Thinking Fast and Slow in AI</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Dec 2020</a:t>
            </a:r>
          </a:p>
          <a:p>
            <a:r>
              <a:rPr lang="en-US" sz="1200" b="0" i="0" u="none" strike="noStrike" kern="1200" dirty="0">
                <a:solidFill>
                  <a:schemeClr val="tx1"/>
                </a:solidFill>
                <a:effectLst/>
                <a:latin typeface="+mn-lt"/>
                <a:ea typeface="+mn-ea"/>
                <a:cs typeface="+mn-cs"/>
                <a:hlinkClick r:id="rId3" tooltip="https://arxiv.org/abs/2010.06002"/>
              </a:rPr>
              <a:t>https://arxiv.org/abs/2010.06002</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an AI system that is based on the two main sets of capabilities provided by ML and symbolic AI. Usually the quality of ML approaches is measured by the degree to which they can achieve the desired result, e.g., accuracy, precision, recall, F1 score. On the other hand, the quality of a symbolic reasoning process is usually measured by the correctness of its conclusions, e.g., the satisfaction of a set of constraints. In a combined system1/system2 AI system which switches dynamically between the two </a:t>
            </a:r>
            <a:r>
              <a:rPr lang="en-US" sz="1200" b="0" i="0" u="none" strike="noStrike" kern="1200" dirty="0" err="1">
                <a:solidFill>
                  <a:schemeClr val="tx1"/>
                </a:solidFill>
                <a:effectLst/>
                <a:latin typeface="+mn-lt"/>
                <a:ea typeface="+mn-ea"/>
                <a:cs typeface="+mn-cs"/>
              </a:rPr>
              <a:t>opportunis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tically</a:t>
            </a:r>
            <a:r>
              <a:rPr lang="en-US" sz="1200" b="0" i="0" u="none" strike="noStrike" kern="1200" dirty="0">
                <a:solidFill>
                  <a:schemeClr val="tx1"/>
                </a:solidFill>
                <a:effectLst/>
                <a:latin typeface="+mn-lt"/>
                <a:ea typeface="+mn-ea"/>
                <a:cs typeface="+mn-cs"/>
              </a:rPr>
              <a:t>, or combines their capabilities, selecting evaluation measures and methods is an open research question</a:t>
            </a:r>
          </a:p>
          <a:p>
            <a:endParaRPr lang="en-US" dirty="0"/>
          </a:p>
        </p:txBody>
      </p:sp>
      <p:sp>
        <p:nvSpPr>
          <p:cNvPr id="4" name="Slide Number Placeholder 3"/>
          <p:cNvSpPr>
            <a:spLocks noGrp="1"/>
          </p:cNvSpPr>
          <p:nvPr>
            <p:ph type="sldNum" sz="quarter" idx="5"/>
          </p:nvPr>
        </p:nvSpPr>
        <p:spPr/>
        <p:txBody>
          <a:bodyPr/>
          <a:lstStyle/>
          <a:p>
            <a:fld id="{81F27A20-9E0D-F143-8425-3F005164DCC7}" type="slidenum">
              <a:rPr lang="en-US" smtClean="0"/>
              <a:t>16</a:t>
            </a:fld>
            <a:endParaRPr lang="en-US"/>
          </a:p>
        </p:txBody>
      </p:sp>
    </p:spTree>
    <p:extLst>
      <p:ext uri="{BB962C8B-B14F-4D97-AF65-F5344CB8AC3E}">
        <p14:creationId xmlns:p14="http://schemas.microsoft.com/office/powerpoint/2010/main" val="427458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F27A20-9E0D-F143-8425-3F005164DCC7}" type="slidenum">
              <a:rPr lang="en-US" smtClean="0"/>
              <a:t>22</a:t>
            </a:fld>
            <a:endParaRPr lang="en-US"/>
          </a:p>
        </p:txBody>
      </p:sp>
    </p:spTree>
    <p:extLst>
      <p:ext uri="{BB962C8B-B14F-4D97-AF65-F5344CB8AC3E}">
        <p14:creationId xmlns:p14="http://schemas.microsoft.com/office/powerpoint/2010/main" val="1325608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0.xml"/><Relationship Id="rId1" Type="http://schemas.openxmlformats.org/officeDocument/2006/relationships/tags" Target="../tags/tag89.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Master" Target="../slideMasters/slideMaster1.xml"/><Relationship Id="rId4" Type="http://schemas.openxmlformats.org/officeDocument/2006/relationships/tags" Target="../tags/tag8.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0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slideMaster" Target="../slideMasters/slideMaster1.xml"/><Relationship Id="rId4" Type="http://schemas.openxmlformats.org/officeDocument/2006/relationships/tags" Target="../tags/tag1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Master" Target="../slideMasters/slideMaster1.xml"/><Relationship Id="rId4" Type="http://schemas.openxmlformats.org/officeDocument/2006/relationships/tags" Target="../tags/tag2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slideMaster" Target="../slideMasters/slideMaster1.xml"/><Relationship Id="rId4" Type="http://schemas.openxmlformats.org/officeDocument/2006/relationships/tags" Target="../tags/tag3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8A41E8-59FC-4E8A-B00F-C93E447E7332}"/>
              </a:ext>
            </a:extLst>
          </p:cNvPr>
          <p:cNvSpPr/>
          <p:nvPr userDrawn="1"/>
        </p:nvSpPr>
        <p:spPr bwMode="gray">
          <a:xfrm>
            <a:off x="-8802" y="574266"/>
            <a:ext cx="4423802" cy="6223425"/>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8" name="TextBox 7">
            <a:extLst>
              <a:ext uri="{FF2B5EF4-FFF2-40B4-BE49-F238E27FC236}">
                <a16:creationId xmlns:a16="http://schemas.microsoft.com/office/drawing/2014/main" id="{52B30964-A7AF-4604-A717-DACB041874E8}"/>
              </a:ext>
            </a:extLst>
          </p:cNvPr>
          <p:cNvSpPr txBox="1"/>
          <p:nvPr userDrawn="1"/>
        </p:nvSpPr>
        <p:spPr bwMode="gray">
          <a:xfrm>
            <a:off x="921382" y="2197121"/>
            <a:ext cx="2955859" cy="989823"/>
          </a:xfrm>
          <a:prstGeom prst="rect">
            <a:avLst/>
          </a:prstGeom>
          <a:noFill/>
        </p:spPr>
        <p:txBody>
          <a:bodyPr wrap="square" lIns="0" tIns="0" rIns="0" bIns="0" rtlCol="0">
            <a:spAutoFit/>
          </a:bodyPr>
          <a:lstStyle/>
          <a:p>
            <a:pPr algn="l">
              <a:spcBef>
                <a:spcPts val="714"/>
              </a:spcBef>
            </a:pPr>
            <a:r>
              <a:rPr lang="en-US" sz="3573" b="1" dirty="0">
                <a:solidFill>
                  <a:schemeClr val="bg1"/>
                </a:solidFill>
              </a:rPr>
              <a:t>16:9</a:t>
            </a:r>
            <a:br>
              <a:rPr lang="en-US" sz="3573" b="1" dirty="0">
                <a:solidFill>
                  <a:schemeClr val="bg1"/>
                </a:solidFill>
              </a:rPr>
            </a:br>
            <a:r>
              <a:rPr lang="en-US" sz="2859" b="0" dirty="0">
                <a:solidFill>
                  <a:schemeClr val="bg1"/>
                </a:solidFill>
              </a:rPr>
              <a:t>projection</a:t>
            </a:r>
          </a:p>
        </p:txBody>
      </p:sp>
      <p:cxnSp>
        <p:nvCxnSpPr>
          <p:cNvPr id="9" name="Straight Connector 8">
            <a:extLst>
              <a:ext uri="{FF2B5EF4-FFF2-40B4-BE49-F238E27FC236}">
                <a16:creationId xmlns:a16="http://schemas.microsoft.com/office/drawing/2014/main" id="{7D08B758-75C9-4180-BAD0-D0E0E51F9AFB}"/>
              </a:ext>
            </a:extLst>
          </p:cNvPr>
          <p:cNvCxnSpPr/>
          <p:nvPr userDrawn="1"/>
        </p:nvCxnSpPr>
        <p:spPr bwMode="white">
          <a:xfrm>
            <a:off x="931897" y="3437853"/>
            <a:ext cx="3147351" cy="0"/>
          </a:xfrm>
          <a:prstGeom prst="line">
            <a:avLst/>
          </a:prstGeom>
          <a:ln w="19050">
            <a:solidFill>
              <a:srgbClr val="E8772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ABCBC52-8234-431C-B702-FAEA91F159A2}"/>
              </a:ext>
            </a:extLst>
          </p:cNvPr>
          <p:cNvSpPr txBox="1"/>
          <p:nvPr userDrawn="1"/>
        </p:nvSpPr>
        <p:spPr bwMode="gray">
          <a:xfrm>
            <a:off x="931897" y="3549730"/>
            <a:ext cx="2945343" cy="483466"/>
          </a:xfrm>
          <a:prstGeom prst="rect">
            <a:avLst/>
          </a:prstGeom>
          <a:noFill/>
        </p:spPr>
        <p:txBody>
          <a:bodyPr wrap="square" lIns="0" tIns="0" rIns="0" bIns="0" rtlCol="0">
            <a:spAutoFit/>
          </a:bodyPr>
          <a:lstStyle/>
          <a:p>
            <a:pPr>
              <a:spcBef>
                <a:spcPts val="714"/>
              </a:spcBef>
            </a:pPr>
            <a:r>
              <a:rPr lang="en-US" sz="1571" noProof="0">
                <a:solidFill>
                  <a:schemeClr val="bg1"/>
                </a:solidFill>
              </a:rPr>
              <a:t>All projected presentations should use this template:</a:t>
            </a:r>
          </a:p>
        </p:txBody>
      </p:sp>
      <p:sp>
        <p:nvSpPr>
          <p:cNvPr id="11" name="TextBox 10">
            <a:extLst>
              <a:ext uri="{FF2B5EF4-FFF2-40B4-BE49-F238E27FC236}">
                <a16:creationId xmlns:a16="http://schemas.microsoft.com/office/drawing/2014/main" id="{54BCB38F-78E6-425B-B8D0-AC6589EC9B1B}"/>
              </a:ext>
            </a:extLst>
          </p:cNvPr>
          <p:cNvSpPr txBox="1"/>
          <p:nvPr userDrawn="1"/>
        </p:nvSpPr>
        <p:spPr bwMode="gray">
          <a:xfrm>
            <a:off x="1195101" y="4296565"/>
            <a:ext cx="1921913" cy="1458733"/>
          </a:xfrm>
          <a:prstGeom prst="rect">
            <a:avLst/>
          </a:prstGeom>
          <a:noFill/>
        </p:spPr>
        <p:txBody>
          <a:bodyPr wrap="square" lIns="0" tIns="0" rIns="0" bIns="0" rtlCol="0">
            <a:spAutoFit/>
          </a:bodyPr>
          <a:lstStyle/>
          <a:p>
            <a:pPr marL="161086" indent="-161086">
              <a:spcBef>
                <a:spcPts val="714"/>
              </a:spcBef>
              <a:buFont typeface="Arial" panose="020B0604020202020204" pitchFamily="34" charset="0"/>
              <a:buChar char="•"/>
            </a:pPr>
            <a:r>
              <a:rPr lang="en-US" sz="1429" dirty="0">
                <a:solidFill>
                  <a:schemeClr val="bg1"/>
                </a:solidFill>
              </a:rPr>
              <a:t>Growth</a:t>
            </a:r>
          </a:p>
          <a:p>
            <a:pPr marL="161086" indent="-161086">
              <a:spcBef>
                <a:spcPts val="714"/>
              </a:spcBef>
              <a:buFont typeface="Arial" panose="020B0604020202020204" pitchFamily="34" charset="0"/>
              <a:buChar char="•"/>
            </a:pPr>
            <a:r>
              <a:rPr lang="en-US" sz="1429" dirty="0">
                <a:solidFill>
                  <a:schemeClr val="bg1"/>
                </a:solidFill>
              </a:rPr>
              <a:t>Marketing</a:t>
            </a:r>
          </a:p>
          <a:p>
            <a:pPr marL="161086" indent="-161086">
              <a:spcBef>
                <a:spcPts val="714"/>
              </a:spcBef>
              <a:buFont typeface="Arial" panose="020B0604020202020204" pitchFamily="34" charset="0"/>
              <a:buChar char="•"/>
            </a:pPr>
            <a:r>
              <a:rPr lang="en-US" sz="1429" dirty="0">
                <a:solidFill>
                  <a:schemeClr val="bg1"/>
                </a:solidFill>
              </a:rPr>
              <a:t>Internal</a:t>
            </a:r>
          </a:p>
          <a:p>
            <a:pPr marL="161086" indent="-161086">
              <a:spcBef>
                <a:spcPts val="714"/>
              </a:spcBef>
              <a:buFont typeface="Arial" panose="020B0604020202020204" pitchFamily="34" charset="0"/>
              <a:buChar char="•"/>
            </a:pPr>
            <a:r>
              <a:rPr lang="en-US" sz="1429" dirty="0">
                <a:solidFill>
                  <a:schemeClr val="bg1"/>
                </a:solidFill>
              </a:rPr>
              <a:t>Events</a:t>
            </a:r>
          </a:p>
          <a:p>
            <a:pPr marL="161086" indent="-161086">
              <a:spcBef>
                <a:spcPts val="714"/>
              </a:spcBef>
              <a:buFont typeface="Arial" panose="020B0604020202020204" pitchFamily="34" charset="0"/>
              <a:buChar char="•"/>
            </a:pPr>
            <a:r>
              <a:rPr lang="en-US" sz="1429" dirty="0">
                <a:solidFill>
                  <a:schemeClr val="bg1"/>
                </a:solidFill>
              </a:rPr>
              <a:t>Conferences</a:t>
            </a:r>
          </a:p>
        </p:txBody>
      </p:sp>
      <p:sp>
        <p:nvSpPr>
          <p:cNvPr id="12" name="Rectangle 11">
            <a:extLst>
              <a:ext uri="{FF2B5EF4-FFF2-40B4-BE49-F238E27FC236}">
                <a16:creationId xmlns:a16="http://schemas.microsoft.com/office/drawing/2014/main" id="{5C54234E-1F25-46C1-BD36-CE3267ACDDB1}"/>
              </a:ext>
            </a:extLst>
          </p:cNvPr>
          <p:cNvSpPr/>
          <p:nvPr userDrawn="1"/>
        </p:nvSpPr>
        <p:spPr bwMode="gray">
          <a:xfrm>
            <a:off x="-1" y="876161"/>
            <a:ext cx="4556043" cy="1071016"/>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sp>
        <p:nvSpPr>
          <p:cNvPr id="14" name="Rectangle 13">
            <a:extLst>
              <a:ext uri="{FF2B5EF4-FFF2-40B4-BE49-F238E27FC236}">
                <a16:creationId xmlns:a16="http://schemas.microsoft.com/office/drawing/2014/main" id="{21EF3D3C-A53C-497F-9FEC-5DCB224BC07B}"/>
              </a:ext>
            </a:extLst>
          </p:cNvPr>
          <p:cNvSpPr/>
          <p:nvPr userDrawn="1"/>
        </p:nvSpPr>
        <p:spPr bwMode="gray">
          <a:xfrm>
            <a:off x="-1" y="0"/>
            <a:ext cx="12192000" cy="574266"/>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ctr" anchorCtr="0" forceAA="0" compatLnSpc="1">
            <a:prstTxWarp prst="textNoShape">
              <a:avLst/>
            </a:prstTxWarp>
            <a:noAutofit/>
          </a:bodyPr>
          <a:lstStyle/>
          <a:p>
            <a:pPr algn="l">
              <a:spcBef>
                <a:spcPts val="714"/>
              </a:spcBef>
            </a:pPr>
            <a:endParaRPr lang="en-US" sz="1714" b="1" dirty="0">
              <a:solidFill>
                <a:schemeClr val="bg1"/>
              </a:solidFill>
            </a:endParaRPr>
          </a:p>
        </p:txBody>
      </p:sp>
      <p:sp>
        <p:nvSpPr>
          <p:cNvPr id="3" name="Date Placeholder 2">
            <a:extLst>
              <a:ext uri="{FF2B5EF4-FFF2-40B4-BE49-F238E27FC236}">
                <a16:creationId xmlns:a16="http://schemas.microsoft.com/office/drawing/2014/main" id="{54EB4538-6CE6-447E-A5A9-CFC83E36F6C7}"/>
              </a:ext>
            </a:extLst>
          </p:cNvPr>
          <p:cNvSpPr>
            <a:spLocks noGrp="1"/>
          </p:cNvSpPr>
          <p:nvPr>
            <p:ph type="dt" sz="half" idx="10"/>
          </p:nvPr>
        </p:nvSpPr>
        <p:spPr bwMode="gray"/>
        <p:txBody>
          <a:bodyPr/>
          <a:lstStyle/>
          <a:p>
            <a:fld id="{59AA801B-43FE-844A-AEE8-385A09E29C14}" type="datetime1">
              <a:rPr lang="en-US" smtClean="0"/>
              <a:t>7/21/22</a:t>
            </a:fld>
            <a:endParaRPr lang="en-US" dirty="0"/>
          </a:p>
        </p:txBody>
      </p:sp>
      <p:sp>
        <p:nvSpPr>
          <p:cNvPr id="4" name="Slide Number Placeholder 3">
            <a:extLst>
              <a:ext uri="{FF2B5EF4-FFF2-40B4-BE49-F238E27FC236}">
                <a16:creationId xmlns:a16="http://schemas.microsoft.com/office/drawing/2014/main" id="{7AF73AB4-C6FE-44F2-A791-6EE2B3D0F27F}"/>
              </a:ext>
            </a:extLst>
          </p:cNvPr>
          <p:cNvSpPr>
            <a:spLocks noGrp="1"/>
          </p:cNvSpPr>
          <p:nvPr>
            <p:ph type="sldNum" sz="quarter" idx="11"/>
          </p:nvPr>
        </p:nvSpPr>
        <p:spPr bwMode="gray"/>
        <p:txBody>
          <a:bodyPr/>
          <a:lstStyle/>
          <a:p>
            <a:fld id="{901F1369-4AEB-4520-96C0-9F78886180C1}" type="slidenum">
              <a:rPr lang="en-US" smtClean="0"/>
              <a:pPr/>
              <a:t>‹#›</a:t>
            </a:fld>
            <a:endParaRPr lang="en-US" dirty="0"/>
          </a:p>
        </p:txBody>
      </p:sp>
      <p:sp>
        <p:nvSpPr>
          <p:cNvPr id="27" name="Rectangle 26">
            <a:extLst>
              <a:ext uri="{FF2B5EF4-FFF2-40B4-BE49-F238E27FC236}">
                <a16:creationId xmlns:a16="http://schemas.microsoft.com/office/drawing/2014/main" id="{97ECEA7B-EFD8-458A-BF43-087DE8F508F4}"/>
              </a:ext>
            </a:extLst>
          </p:cNvPr>
          <p:cNvSpPr/>
          <p:nvPr userDrawn="1"/>
        </p:nvSpPr>
        <p:spPr bwMode="gray">
          <a:xfrm>
            <a:off x="4415000" y="5726675"/>
            <a:ext cx="4556043" cy="1071016"/>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050" name="Picture 2" descr="Optum">
            <a:extLst>
              <a:ext uri="{FF2B5EF4-FFF2-40B4-BE49-F238E27FC236}">
                <a16:creationId xmlns:a16="http://schemas.microsoft.com/office/drawing/2014/main" id="{E41B345E-2524-DD44-98B6-8B5C7A2C663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97483" y="930543"/>
            <a:ext cx="1948234" cy="75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12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bwMode="gray">
          <a:xfrm>
            <a:off x="9017508" y="2345351"/>
            <a:ext cx="267919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3"/>
          <p:cNvSpPr>
            <a:spLocks noGrp="1"/>
          </p:cNvSpPr>
          <p:nvPr>
            <p:ph type="body" sz="quarter" idx="21" hasCustomPrompt="1"/>
          </p:nvPr>
        </p:nvSpPr>
        <p:spPr bwMode="gray">
          <a:xfrm>
            <a:off x="6176772" y="2345351"/>
            <a:ext cx="267919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2"/>
          <p:cNvSpPr>
            <a:spLocks noGrp="1"/>
          </p:cNvSpPr>
          <p:nvPr>
            <p:ph type="body" sz="quarter" idx="20" hasCustomPrompt="1"/>
          </p:nvPr>
        </p:nvSpPr>
        <p:spPr bwMode="gray">
          <a:xfrm>
            <a:off x="3336036" y="2345351"/>
            <a:ext cx="267919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1" name="Text 1"/>
          <p:cNvSpPr>
            <a:spLocks noGrp="1"/>
          </p:cNvSpPr>
          <p:nvPr>
            <p:ph type="body" sz="quarter" idx="19" hasCustomPrompt="1"/>
          </p:nvPr>
        </p:nvSpPr>
        <p:spPr bwMode="gray">
          <a:xfrm>
            <a:off x="495300" y="2345351"/>
            <a:ext cx="267919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3"/>
          </p:nvPr>
        </p:nvSpPr>
        <p:spPr bwMode="gray"/>
        <p:txBody>
          <a:bodyPr/>
          <a:lstStyle/>
          <a:p>
            <a:fld id="{D5DCE4B0-6901-1F4B-9ACF-EDC70E553A00}" type="datetime1">
              <a:rPr lang="en-US" smtClean="0"/>
              <a:t>7/21/22</a:t>
            </a:fld>
            <a:endParaRPr lang="en-US" dirty="0"/>
          </a:p>
        </p:txBody>
      </p:sp>
      <p:sp>
        <p:nvSpPr>
          <p:cNvPr id="10" name="Slide Number Placeholder 9"/>
          <p:cNvSpPr>
            <a:spLocks noGrp="1"/>
          </p:cNvSpPr>
          <p:nvPr>
            <p:ph type="sldNum" sz="quarter" idx="25"/>
          </p:nvPr>
        </p:nvSpPr>
        <p:spPr bwMode="gray"/>
        <p:txBody>
          <a:bodyPr/>
          <a:lstStyle/>
          <a:p>
            <a:fld id="{901F1369-4AEB-4520-96C0-9F78886180C1}" type="slidenum">
              <a:rPr lang="en-US" smtClean="0"/>
              <a:pPr/>
              <a:t>‹#›</a:t>
            </a:fld>
            <a:endParaRPr lang="en-US" dirty="0"/>
          </a:p>
        </p:txBody>
      </p:sp>
      <p:cxnSp>
        <p:nvCxnSpPr>
          <p:cNvPr id="19" name="Straight Connector 18">
            <a:extLst>
              <a:ext uri="{FF2B5EF4-FFF2-40B4-BE49-F238E27FC236}">
                <a16:creationId xmlns:a16="http://schemas.microsoft.com/office/drawing/2014/main" id="{196E83E5-4FAF-47C5-83F1-1D9D1F909C2C}"/>
              </a:ext>
              <a:ext uri="{C183D7F6-B498-43B3-948B-1728B52AA6E4}">
                <adec:decorative xmlns:adec="http://schemas.microsoft.com/office/drawing/2017/decorative" val="1"/>
              </a:ext>
            </a:extLst>
          </p:cNvPr>
          <p:cNvCxnSpPr>
            <a:cxnSpLocks/>
          </p:cNvCxnSpPr>
          <p:nvPr userDrawn="1"/>
        </p:nvCxnSpPr>
        <p:spPr bwMode="gray">
          <a:xfrm>
            <a:off x="495302" y="2189083"/>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A751149-35CC-41B7-BC64-77CEBD5AEB18}"/>
              </a:ext>
              <a:ext uri="{C183D7F6-B498-43B3-948B-1728B52AA6E4}">
                <adec:decorative xmlns:adec="http://schemas.microsoft.com/office/drawing/2017/decorative" val="1"/>
              </a:ext>
            </a:extLst>
          </p:cNvPr>
          <p:cNvSpPr/>
          <p:nvPr userDrawn="1"/>
        </p:nvSpPr>
        <p:spPr bwMode="gray">
          <a:xfrm>
            <a:off x="3177286" y="1914609"/>
            <a:ext cx="1587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4" name="Rectangle 23">
            <a:extLst>
              <a:ext uri="{FF2B5EF4-FFF2-40B4-BE49-F238E27FC236}">
                <a16:creationId xmlns:a16="http://schemas.microsoft.com/office/drawing/2014/main" id="{032C8778-0546-4E09-8E2E-C6B762C15263}"/>
              </a:ext>
              <a:ext uri="{C183D7F6-B498-43B3-948B-1728B52AA6E4}">
                <adec:decorative xmlns:adec="http://schemas.microsoft.com/office/drawing/2017/decorative" val="1"/>
              </a:ext>
            </a:extLst>
          </p:cNvPr>
          <p:cNvSpPr/>
          <p:nvPr userDrawn="1"/>
        </p:nvSpPr>
        <p:spPr bwMode="gray">
          <a:xfrm>
            <a:off x="6015228" y="1914609"/>
            <a:ext cx="1587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5" name="Rectangle 24">
            <a:extLst>
              <a:ext uri="{FF2B5EF4-FFF2-40B4-BE49-F238E27FC236}">
                <a16:creationId xmlns:a16="http://schemas.microsoft.com/office/drawing/2014/main" id="{D1FC0649-5F0A-4265-97B8-355D154D1AAE}"/>
              </a:ext>
              <a:ext uri="{C183D7F6-B498-43B3-948B-1728B52AA6E4}">
                <adec:decorative xmlns:adec="http://schemas.microsoft.com/office/drawing/2017/decorative" val="1"/>
              </a:ext>
            </a:extLst>
          </p:cNvPr>
          <p:cNvSpPr/>
          <p:nvPr userDrawn="1"/>
        </p:nvSpPr>
        <p:spPr bwMode="gray">
          <a:xfrm>
            <a:off x="8859794" y="1914609"/>
            <a:ext cx="1587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9" name="Header 4"/>
          <p:cNvSpPr>
            <a:spLocks noGrp="1"/>
          </p:cNvSpPr>
          <p:nvPr>
            <p:ph type="body" sz="quarter" idx="17" hasCustomPrompt="1"/>
          </p:nvPr>
        </p:nvSpPr>
        <p:spPr bwMode="gray">
          <a:xfrm>
            <a:off x="9017508" y="1627441"/>
            <a:ext cx="2679192" cy="492443"/>
          </a:xfrm>
          <a:noFill/>
        </p:spPr>
        <p:txBody>
          <a:bodyPr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(max. 2 lines)</a:t>
            </a:r>
          </a:p>
        </p:txBody>
      </p:sp>
      <p:sp>
        <p:nvSpPr>
          <p:cNvPr id="28" name="Header 3"/>
          <p:cNvSpPr>
            <a:spLocks noGrp="1"/>
          </p:cNvSpPr>
          <p:nvPr>
            <p:ph type="body" sz="quarter" idx="16" hasCustomPrompt="1"/>
          </p:nvPr>
        </p:nvSpPr>
        <p:spPr bwMode="gray">
          <a:xfrm>
            <a:off x="6176772" y="1627441"/>
            <a:ext cx="2679192" cy="492443"/>
          </a:xfrm>
          <a:noFill/>
        </p:spPr>
        <p:txBody>
          <a:bodyPr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(max. 2 lines)</a:t>
            </a:r>
          </a:p>
        </p:txBody>
      </p:sp>
      <p:sp>
        <p:nvSpPr>
          <p:cNvPr id="27" name="Header 2"/>
          <p:cNvSpPr>
            <a:spLocks noGrp="1"/>
          </p:cNvSpPr>
          <p:nvPr>
            <p:ph type="body" sz="quarter" idx="15" hasCustomPrompt="1"/>
          </p:nvPr>
        </p:nvSpPr>
        <p:spPr bwMode="gray">
          <a:xfrm>
            <a:off x="3336036" y="1627441"/>
            <a:ext cx="2679192" cy="492443"/>
          </a:xfrm>
          <a:noFill/>
        </p:spPr>
        <p:txBody>
          <a:bodyPr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(max. 2 lines)</a:t>
            </a:r>
          </a:p>
        </p:txBody>
      </p:sp>
      <p:sp>
        <p:nvSpPr>
          <p:cNvPr id="8" name="Header 1"/>
          <p:cNvSpPr>
            <a:spLocks noGrp="1"/>
          </p:cNvSpPr>
          <p:nvPr>
            <p:ph type="body" sz="quarter" idx="14" hasCustomPrompt="1"/>
          </p:nvPr>
        </p:nvSpPr>
        <p:spPr bwMode="gray">
          <a:xfrm>
            <a:off x="495300" y="1627441"/>
            <a:ext cx="2679192" cy="492443"/>
          </a:xfrm>
          <a:noFill/>
        </p:spPr>
        <p:txBody>
          <a:bodyPr lIns="0" tIns="0" rIns="0" bIns="0"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(max. 2 lines)</a:t>
            </a:r>
          </a:p>
        </p:txBody>
      </p:sp>
    </p:spTree>
    <p:extLst>
      <p:ext uri="{BB962C8B-B14F-4D97-AF65-F5344CB8AC3E}">
        <p14:creationId xmlns:p14="http://schemas.microsoft.com/office/powerpoint/2010/main" val="805682666"/>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2005" userDrawn="1">
          <p15:clr>
            <a:srgbClr val="FBAE40"/>
          </p15:clr>
        </p15:guide>
        <p15:guide id="5" pos="2096" userDrawn="1">
          <p15:clr>
            <a:srgbClr val="FBAE40"/>
          </p15:clr>
        </p15:guide>
        <p15:guide id="6" pos="3789" userDrawn="1">
          <p15:clr>
            <a:srgbClr val="FBAE40"/>
          </p15:clr>
        </p15:guide>
        <p15:guide id="7" pos="3884" userDrawn="1">
          <p15:clr>
            <a:srgbClr val="FBAE40"/>
          </p15:clr>
        </p15:guide>
        <p15:guide id="8" pos="5586" userDrawn="1">
          <p15:clr>
            <a:srgbClr val="FBAE40"/>
          </p15:clr>
        </p15:guide>
        <p15:guide id="9" pos="567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3D20502-22DA-426A-A517-D5D10EAC05EA}"/>
              </a:ext>
              <a:ext uri="{C183D7F6-B498-43B3-948B-1728B52AA6E4}">
                <adec:decorative xmlns:adec="http://schemas.microsoft.com/office/drawing/2017/decorative" val="1"/>
              </a:ext>
            </a:extLst>
          </p:cNvPr>
          <p:cNvCxnSpPr>
            <a:cxnSpLocks/>
          </p:cNvCxnSpPr>
          <p:nvPr userDrawn="1"/>
        </p:nvCxnSpPr>
        <p:spPr bwMode="gray">
          <a:xfrm>
            <a:off x="495302" y="2189083"/>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3BA6ED6-834E-476C-A749-42D3FF510D19}"/>
              </a:ext>
              <a:ext uri="{C183D7F6-B498-43B3-948B-1728B52AA6E4}">
                <adec:decorative xmlns:adec="http://schemas.microsoft.com/office/drawing/2017/decorative" val="1"/>
              </a:ext>
            </a:extLst>
          </p:cNvPr>
          <p:cNvSpPr/>
          <p:nvPr userDrawn="1"/>
        </p:nvSpPr>
        <p:spPr bwMode="gray">
          <a:xfrm>
            <a:off x="9422130" y="1914609"/>
            <a:ext cx="1714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9" name="Rectangle 38">
            <a:extLst>
              <a:ext uri="{FF2B5EF4-FFF2-40B4-BE49-F238E27FC236}">
                <a16:creationId xmlns:a16="http://schemas.microsoft.com/office/drawing/2014/main" id="{347AD433-07B5-4AF4-BC4E-0DA2088BD087}"/>
              </a:ext>
              <a:ext uri="{C183D7F6-B498-43B3-948B-1728B52AA6E4}">
                <adec:decorative xmlns:adec="http://schemas.microsoft.com/office/drawing/2017/decorative" val="1"/>
              </a:ext>
            </a:extLst>
          </p:cNvPr>
          <p:cNvSpPr/>
          <p:nvPr userDrawn="1"/>
        </p:nvSpPr>
        <p:spPr bwMode="gray">
          <a:xfrm>
            <a:off x="7157085" y="1914609"/>
            <a:ext cx="1587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0" name="Rectangle 39">
            <a:extLst>
              <a:ext uri="{FF2B5EF4-FFF2-40B4-BE49-F238E27FC236}">
                <a16:creationId xmlns:a16="http://schemas.microsoft.com/office/drawing/2014/main" id="{AE4D6E18-B7C4-403E-BC28-1C9798F223E1}"/>
              </a:ext>
              <a:ext uri="{C183D7F6-B498-43B3-948B-1728B52AA6E4}">
                <adec:decorative xmlns:adec="http://schemas.microsoft.com/office/drawing/2017/decorative" val="1"/>
              </a:ext>
            </a:extLst>
          </p:cNvPr>
          <p:cNvSpPr/>
          <p:nvPr userDrawn="1"/>
        </p:nvSpPr>
        <p:spPr bwMode="gray">
          <a:xfrm>
            <a:off x="4876165" y="1914609"/>
            <a:ext cx="1714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41" name="Rectangle 40">
            <a:extLst>
              <a:ext uri="{FF2B5EF4-FFF2-40B4-BE49-F238E27FC236}">
                <a16:creationId xmlns:a16="http://schemas.microsoft.com/office/drawing/2014/main" id="{F4F9C306-1E2A-483E-8BED-2D3B02CACCB7}"/>
              </a:ext>
              <a:ext uri="{C183D7F6-B498-43B3-948B-1728B52AA6E4}">
                <adec:decorative xmlns:adec="http://schemas.microsoft.com/office/drawing/2017/decorative" val="1"/>
              </a:ext>
            </a:extLst>
          </p:cNvPr>
          <p:cNvSpPr/>
          <p:nvPr userDrawn="1"/>
        </p:nvSpPr>
        <p:spPr bwMode="gray">
          <a:xfrm>
            <a:off x="2607945" y="1914609"/>
            <a:ext cx="158750" cy="386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5" name="Text 5"/>
          <p:cNvSpPr>
            <a:spLocks noGrp="1"/>
          </p:cNvSpPr>
          <p:nvPr>
            <p:ph type="body" sz="quarter" idx="23" hasCustomPrompt="1"/>
          </p:nvPr>
        </p:nvSpPr>
        <p:spPr bwMode="gray">
          <a:xfrm>
            <a:off x="9593580" y="2345351"/>
            <a:ext cx="2103120" cy="3657600"/>
          </a:xfrm>
          <a:solidFill>
            <a:schemeClr val="accent6"/>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bwMode="gray">
          <a:xfrm>
            <a:off x="9593580" y="1676686"/>
            <a:ext cx="2103120" cy="443198"/>
          </a:xfrm>
          <a:noFill/>
        </p:spPr>
        <p:txBody>
          <a:bodyPr lIns="0" tIns="0" rIns="0" bIns="0" anchor="b" anchorCtr="0">
            <a:spAutoFit/>
          </a:bodyPr>
          <a:lstStyle>
            <a:lvl1pPr>
              <a:lnSpc>
                <a:spcPct val="90000"/>
              </a:lnSpc>
              <a:spcBef>
                <a:spcPts val="0"/>
              </a:spcBef>
              <a:spcAft>
                <a:spcPts val="0"/>
              </a:spcAft>
              <a:defRPr sz="1600" b="1">
                <a:solidFill>
                  <a:schemeClr val="tx1"/>
                </a:solidFill>
              </a:defRPr>
            </a:lvl1pPr>
          </a:lstStyle>
          <a:p>
            <a:pPr lvl="0"/>
            <a:r>
              <a:rPr lang="en-US" dirty="0"/>
              <a:t>Column header; Arial 16pt (max. 2 lines)</a:t>
            </a:r>
          </a:p>
        </p:txBody>
      </p:sp>
      <p:sp>
        <p:nvSpPr>
          <p:cNvPr id="34" name="Text 4"/>
          <p:cNvSpPr>
            <a:spLocks noGrp="1"/>
          </p:cNvSpPr>
          <p:nvPr>
            <p:ph type="body" sz="quarter" idx="22" hasCustomPrompt="1"/>
          </p:nvPr>
        </p:nvSpPr>
        <p:spPr bwMode="gray">
          <a:xfrm>
            <a:off x="7319010" y="2345351"/>
            <a:ext cx="2103120" cy="3657600"/>
          </a:xfrm>
          <a:solidFill>
            <a:schemeClr val="accent6"/>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bwMode="gray">
          <a:xfrm>
            <a:off x="7319010" y="1676686"/>
            <a:ext cx="2103120" cy="443198"/>
          </a:xfrm>
          <a:noFill/>
        </p:spPr>
        <p:txBody>
          <a:bodyPr lIns="0" tIns="0" rIns="0" bIns="0" anchor="b" anchorCtr="0">
            <a:spAutoFit/>
          </a:bodyPr>
          <a:lstStyle>
            <a:lvl1pPr>
              <a:lnSpc>
                <a:spcPct val="90000"/>
              </a:lnSpc>
              <a:spcBef>
                <a:spcPts val="0"/>
              </a:spcBef>
              <a:spcAft>
                <a:spcPts val="0"/>
              </a:spcAft>
              <a:defRPr sz="1600" b="1">
                <a:solidFill>
                  <a:schemeClr val="tx1"/>
                </a:solidFill>
              </a:defRPr>
            </a:lvl1pPr>
          </a:lstStyle>
          <a:p>
            <a:pPr lvl="0"/>
            <a:r>
              <a:rPr lang="en-US" dirty="0"/>
              <a:t>Column header; Arial 16pt (max. 2 lines)</a:t>
            </a:r>
          </a:p>
        </p:txBody>
      </p:sp>
      <p:sp>
        <p:nvSpPr>
          <p:cNvPr id="33" name="Text 3"/>
          <p:cNvSpPr>
            <a:spLocks noGrp="1"/>
          </p:cNvSpPr>
          <p:nvPr>
            <p:ph type="body" sz="quarter" idx="21" hasCustomPrompt="1"/>
          </p:nvPr>
        </p:nvSpPr>
        <p:spPr bwMode="gray">
          <a:xfrm>
            <a:off x="5044440" y="2345351"/>
            <a:ext cx="2103120" cy="3657600"/>
          </a:xfrm>
          <a:solidFill>
            <a:schemeClr val="accent6"/>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bwMode="gray">
          <a:xfrm>
            <a:off x="5044440" y="1676686"/>
            <a:ext cx="2103120" cy="443198"/>
          </a:xfrm>
          <a:noFill/>
        </p:spPr>
        <p:txBody>
          <a:bodyPr lIns="0" tIns="0" rIns="0" bIns="0" anchor="b" anchorCtr="0">
            <a:spAutoFit/>
          </a:bodyPr>
          <a:lstStyle>
            <a:lvl1pPr>
              <a:lnSpc>
                <a:spcPct val="90000"/>
              </a:lnSpc>
              <a:spcBef>
                <a:spcPts val="0"/>
              </a:spcBef>
              <a:spcAft>
                <a:spcPts val="0"/>
              </a:spcAft>
              <a:defRPr sz="1600" b="1">
                <a:solidFill>
                  <a:schemeClr val="tx1"/>
                </a:solidFill>
              </a:defRPr>
            </a:lvl1pPr>
          </a:lstStyle>
          <a:p>
            <a:pPr lvl="0"/>
            <a:r>
              <a:rPr lang="en-US" dirty="0"/>
              <a:t>Column header; Arial 16pt (max. 2 lines)</a:t>
            </a:r>
          </a:p>
        </p:txBody>
      </p:sp>
      <p:sp>
        <p:nvSpPr>
          <p:cNvPr id="32" name="Text 2"/>
          <p:cNvSpPr>
            <a:spLocks noGrp="1"/>
          </p:cNvSpPr>
          <p:nvPr>
            <p:ph type="body" sz="quarter" idx="20" hasCustomPrompt="1"/>
          </p:nvPr>
        </p:nvSpPr>
        <p:spPr bwMode="gray">
          <a:xfrm>
            <a:off x="2769870" y="2345351"/>
            <a:ext cx="2103120" cy="3657600"/>
          </a:xfrm>
          <a:solidFill>
            <a:schemeClr val="accent6"/>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bwMode="gray">
          <a:xfrm>
            <a:off x="2769870" y="1676686"/>
            <a:ext cx="2103120" cy="443198"/>
          </a:xfrm>
          <a:noFill/>
        </p:spPr>
        <p:txBody>
          <a:bodyPr lIns="0" tIns="0" rIns="0" bIns="0" anchor="b" anchorCtr="0">
            <a:spAutoFit/>
          </a:bodyPr>
          <a:lstStyle>
            <a:lvl1pPr>
              <a:lnSpc>
                <a:spcPct val="90000"/>
              </a:lnSpc>
              <a:spcBef>
                <a:spcPts val="0"/>
              </a:spcBef>
              <a:spcAft>
                <a:spcPts val="0"/>
              </a:spcAft>
              <a:defRPr sz="1600" b="1">
                <a:solidFill>
                  <a:schemeClr val="tx1"/>
                </a:solidFill>
              </a:defRPr>
            </a:lvl1pPr>
          </a:lstStyle>
          <a:p>
            <a:pPr lvl="0"/>
            <a:r>
              <a:rPr lang="en-US" dirty="0"/>
              <a:t>Column header; Arial 16pt (max. 2 lines)</a:t>
            </a:r>
          </a:p>
        </p:txBody>
      </p:sp>
      <p:sp>
        <p:nvSpPr>
          <p:cNvPr id="31" name="Text 1"/>
          <p:cNvSpPr>
            <a:spLocks noGrp="1"/>
          </p:cNvSpPr>
          <p:nvPr>
            <p:ph type="body" sz="quarter" idx="19" hasCustomPrompt="1"/>
          </p:nvPr>
        </p:nvSpPr>
        <p:spPr bwMode="gray">
          <a:xfrm>
            <a:off x="495300" y="2345351"/>
            <a:ext cx="2103120" cy="3657600"/>
          </a:xfrm>
          <a:solidFill>
            <a:schemeClr val="accent6"/>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bwMode="gray">
          <a:xfrm>
            <a:off x="495300" y="1676686"/>
            <a:ext cx="2103120" cy="443198"/>
          </a:xfrm>
          <a:noFill/>
        </p:spPr>
        <p:txBody>
          <a:bodyPr lIns="0" tIns="0" rIns="0" bIns="0" anchor="b" anchorCtr="0">
            <a:spAutoFit/>
          </a:bodyPr>
          <a:lstStyle>
            <a:lvl1pPr algn="l">
              <a:lnSpc>
                <a:spcPct val="90000"/>
              </a:lnSpc>
              <a:spcBef>
                <a:spcPts val="0"/>
              </a:spcBef>
              <a:spcAft>
                <a:spcPts val="0"/>
              </a:spcAft>
              <a:defRPr sz="1600" b="1">
                <a:solidFill>
                  <a:schemeClr val="tx1"/>
                </a:solidFill>
              </a:defRPr>
            </a:lvl1pPr>
          </a:lstStyle>
          <a:p>
            <a:pPr lvl="0"/>
            <a:r>
              <a:rPr lang="en-US" dirty="0"/>
              <a:t>Column header; Arial 16pt (max. 2 lines)</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solidFill>
                  <a:schemeClr val="tx1"/>
                </a:solidFill>
              </a:defRPr>
            </a:lvl1pPr>
          </a:lstStyle>
          <a:p>
            <a:r>
              <a:rPr lang="en-US" dirty="0"/>
              <a:t>Slide title; Arial 30pt bold, sentence case (1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4"/>
          </p:nvPr>
        </p:nvSpPr>
        <p:spPr bwMode="gray"/>
        <p:txBody>
          <a:bodyPr/>
          <a:lstStyle/>
          <a:p>
            <a:fld id="{7926D6BA-687E-7141-8B10-6BE5729C73C7}" type="datetime1">
              <a:rPr lang="en-US" smtClean="0"/>
              <a:t>7/21/22</a:t>
            </a:fld>
            <a:endParaRPr lang="en-US" dirty="0"/>
          </a:p>
        </p:txBody>
      </p:sp>
      <p:sp>
        <p:nvSpPr>
          <p:cNvPr id="10" name="Slide Number Placeholder 9"/>
          <p:cNvSpPr>
            <a:spLocks noGrp="1"/>
          </p:cNvSpPr>
          <p:nvPr>
            <p:ph type="sldNum" sz="quarter" idx="2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1643" userDrawn="1">
          <p15:clr>
            <a:srgbClr val="FBAE40"/>
          </p15:clr>
        </p15:guide>
        <p15:guide id="5" pos="1739" userDrawn="1">
          <p15:clr>
            <a:srgbClr val="FBAE40"/>
          </p15:clr>
        </p15:guide>
        <p15:guide id="6" pos="3073" userDrawn="1">
          <p15:clr>
            <a:srgbClr val="FBAE40"/>
          </p15:clr>
        </p15:guide>
        <p15:guide id="7" pos="3176" userDrawn="1">
          <p15:clr>
            <a:srgbClr val="FBAE40"/>
          </p15:clr>
        </p15:guide>
        <p15:guide id="8" pos="4509" userDrawn="1">
          <p15:clr>
            <a:srgbClr val="FBAE40"/>
          </p15:clr>
        </p15:guide>
        <p15:guide id="9" pos="4604" userDrawn="1">
          <p15:clr>
            <a:srgbClr val="FBAE40"/>
          </p15:clr>
        </p15:guide>
        <p15:guide id="10" pos="5942" userDrawn="1">
          <p15:clr>
            <a:srgbClr val="FBAE40"/>
          </p15:clr>
        </p15:guide>
        <p15:guide id="11" pos="603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bwMode="gray">
          <a:xfrm>
            <a:off x="713546" y="4420478"/>
            <a:ext cx="3335482" cy="1384995"/>
          </a:xfrm>
        </p:spPr>
        <p:txBody>
          <a:bodyPr>
            <a:spAutoFit/>
          </a:bodyPr>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10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10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100000"/>
              </a:lnSpc>
              <a:spcBef>
                <a:spcPts val="600"/>
              </a:spcBef>
              <a:spcAft>
                <a:spcPts val="0"/>
              </a:spcAft>
              <a:defRPr sz="1400">
                <a:solidFill>
                  <a:schemeClr val="tx1"/>
                </a:solidFill>
              </a:defRPr>
            </a:lvl5pPr>
          </a:lstStyle>
          <a:p>
            <a:pPr lvl="0"/>
            <a:r>
              <a:rPr lang="en-US" dirty="0"/>
              <a:t>Type Arial 14pt regular (max. 3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bwMode="gray">
          <a:xfrm>
            <a:off x="4428260" y="4420478"/>
            <a:ext cx="3335482" cy="1384995"/>
          </a:xfrm>
        </p:spPr>
        <p:txBody>
          <a:bodyPr>
            <a:spAutoFit/>
          </a:bodyPr>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10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10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100000"/>
              </a:lnSpc>
              <a:spcBef>
                <a:spcPts val="600"/>
              </a:spcBef>
              <a:spcAft>
                <a:spcPts val="0"/>
              </a:spcAft>
              <a:defRPr sz="1400">
                <a:solidFill>
                  <a:schemeClr val="tx1"/>
                </a:solidFill>
              </a:defRPr>
            </a:lvl5pPr>
          </a:lstStyle>
          <a:p>
            <a:pPr lvl="0"/>
            <a:r>
              <a:rPr lang="en-US" dirty="0"/>
              <a:t>Type Arial 14pt regular (max. 3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bwMode="gray">
          <a:xfrm>
            <a:off x="8142974" y="4420478"/>
            <a:ext cx="3335482" cy="1384995"/>
          </a:xfrm>
        </p:spPr>
        <p:txBody>
          <a:bodyPr>
            <a:spAutoFit/>
          </a:bodyPr>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buFont typeface="Arial" panose="020B0604020202020204" pitchFamily="34" charset="0"/>
              <a:buChar char="•"/>
              <a:defRPr sz="1400">
                <a:solidFill>
                  <a:schemeClr val="tx1"/>
                </a:solidFill>
              </a:defRPr>
            </a:lvl2pPr>
            <a:lvl3pPr marL="344488" indent="-174625">
              <a:lnSpc>
                <a:spcPct val="100000"/>
              </a:lnSpc>
              <a:spcBef>
                <a:spcPts val="600"/>
              </a:spcBef>
              <a:spcAft>
                <a:spcPts val="0"/>
              </a:spcAft>
              <a:buClr>
                <a:schemeClr val="tx1"/>
              </a:buClr>
              <a:buFont typeface="Arial" panose="020B0604020202020204" pitchFamily="34" charset="0"/>
              <a:buChar char="−"/>
              <a:defRPr sz="1400">
                <a:solidFill>
                  <a:schemeClr val="tx1"/>
                </a:solidFill>
              </a:defRPr>
            </a:lvl3pPr>
            <a:lvl4pPr marL="514350" indent="-169863">
              <a:lnSpc>
                <a:spcPct val="100000"/>
              </a:lnSpc>
              <a:spcBef>
                <a:spcPts val="600"/>
              </a:spcBef>
              <a:spcAft>
                <a:spcPts val="0"/>
              </a:spcAft>
              <a:buFont typeface="Arial" panose="020B0604020202020204" pitchFamily="34" charset="0"/>
              <a:buChar char="•"/>
              <a:defRPr sz="1400">
                <a:solidFill>
                  <a:schemeClr val="tx1"/>
                </a:solidFill>
              </a:defRPr>
            </a:lvl4pPr>
            <a:lvl5pPr marL="514350" indent="-169863">
              <a:lnSpc>
                <a:spcPct val="100000"/>
              </a:lnSpc>
              <a:spcBef>
                <a:spcPts val="600"/>
              </a:spcBef>
              <a:spcAft>
                <a:spcPts val="0"/>
              </a:spcAft>
              <a:defRPr sz="1400">
                <a:solidFill>
                  <a:schemeClr val="tx1"/>
                </a:solidFill>
              </a:defRPr>
            </a:lvl5pPr>
          </a:lstStyle>
          <a:p>
            <a:pPr lvl="0"/>
            <a:r>
              <a:rPr lang="en-US" dirty="0"/>
              <a:t>Type Arial 14pt regular (max. 3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bwMode="gray">
          <a:xfrm>
            <a:off x="713546" y="3833495"/>
            <a:ext cx="3335482" cy="492443"/>
          </a:xfrm>
        </p:spPr>
        <p:txBody>
          <a:bodyPr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bwMode="gray">
          <a:xfrm>
            <a:off x="4428260" y="3833495"/>
            <a:ext cx="3335482" cy="492443"/>
          </a:xfrm>
        </p:spPr>
        <p:txBody>
          <a:bodyPr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bwMode="gray">
          <a:xfrm>
            <a:off x="8142974" y="3833495"/>
            <a:ext cx="3335482" cy="492443"/>
          </a:xfrm>
        </p:spPr>
        <p:txBody>
          <a:bodyPr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12" name="Circle 3"/>
          <p:cNvSpPr>
            <a:spLocks noGrp="1" noChangeAspect="1"/>
          </p:cNvSpPr>
          <p:nvPr>
            <p:ph type="body" sz="quarter" idx="16" hasCustomPrompt="1"/>
          </p:nvPr>
        </p:nvSpPr>
        <p:spPr bwMode="gray">
          <a:xfrm>
            <a:off x="8897061" y="1828800"/>
            <a:ext cx="1827307"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dirty="0"/>
              <a:t>Place icon here. </a:t>
            </a:r>
            <a:br>
              <a:rPr lang="en-US" dirty="0"/>
            </a:br>
            <a:r>
              <a:rPr lang="en-US" dirty="0"/>
              <a:t>To hide this text, place cursor, then hit space bar. Duplicate or delete as needed.</a:t>
            </a:r>
          </a:p>
        </p:txBody>
      </p:sp>
      <p:sp>
        <p:nvSpPr>
          <p:cNvPr id="11" name="Circle 2"/>
          <p:cNvSpPr>
            <a:spLocks noGrp="1" noChangeAspect="1"/>
          </p:cNvSpPr>
          <p:nvPr>
            <p:ph type="body" sz="quarter" idx="15" hasCustomPrompt="1"/>
          </p:nvPr>
        </p:nvSpPr>
        <p:spPr bwMode="gray">
          <a:xfrm>
            <a:off x="5181601" y="1828800"/>
            <a:ext cx="1828800"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dirty="0"/>
              <a:t>Place icon here. </a:t>
            </a:r>
            <a:br>
              <a:rPr lang="en-US" dirty="0"/>
            </a:br>
            <a:r>
              <a:rPr lang="en-US" dirty="0"/>
              <a:t>To hide this text, place cursor, then hit space bar. Duplicate or delete as needed.</a:t>
            </a:r>
          </a:p>
        </p:txBody>
      </p:sp>
      <p:sp>
        <p:nvSpPr>
          <p:cNvPr id="10" name="Circle 1"/>
          <p:cNvSpPr>
            <a:spLocks noGrp="1" noChangeAspect="1"/>
          </p:cNvSpPr>
          <p:nvPr>
            <p:ph type="body" sz="quarter" idx="14" hasCustomPrompt="1"/>
          </p:nvPr>
        </p:nvSpPr>
        <p:spPr bwMode="gray">
          <a:xfrm>
            <a:off x="1467634" y="1828800"/>
            <a:ext cx="1827307" cy="1828800"/>
          </a:xfrm>
          <a:prstGeom prst="ellipse">
            <a:avLst/>
          </a:prstGeom>
          <a:ln w="19050">
            <a:solidFill>
              <a:srgbClr val="E87722"/>
            </a:solidFill>
          </a:ln>
        </p:spPr>
        <p:txBody>
          <a:bodyPr anchor="ctr"/>
          <a:lstStyle>
            <a:lvl1pPr algn="ctr">
              <a:buNone/>
              <a:defRPr sz="1200">
                <a:solidFill>
                  <a:schemeClr val="tx1"/>
                </a:solidFill>
              </a:defRPr>
            </a:lvl1pPr>
          </a:lstStyle>
          <a:p>
            <a:pPr lvl="0"/>
            <a:r>
              <a:rPr lang="en-US" dirty="0"/>
              <a:t>Place icon here. </a:t>
            </a:r>
            <a:br>
              <a:rPr lang="en-US" dirty="0"/>
            </a:br>
            <a:r>
              <a:rPr lang="en-US" dirty="0"/>
              <a:t>To hide this text, place cursor, then hit space bar. Duplicate or delete as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2"/>
          </p:nvPr>
        </p:nvSpPr>
        <p:spPr bwMode="gray"/>
        <p:txBody>
          <a:bodyPr/>
          <a:lstStyle/>
          <a:p>
            <a:fld id="{BDEA3CA9-9A68-3346-AA57-360E338E8C94}" type="datetime1">
              <a:rPr lang="en-US" smtClean="0"/>
              <a:t>7/21/22</a:t>
            </a:fld>
            <a:endParaRPr lang="en-US" dirty="0"/>
          </a:p>
        </p:txBody>
      </p:sp>
      <p:sp>
        <p:nvSpPr>
          <p:cNvPr id="14" name="Slide Number Placeholder 13"/>
          <p:cNvSpPr>
            <a:spLocks noGrp="1"/>
          </p:cNvSpPr>
          <p:nvPr>
            <p:ph type="sldNum" sz="quarter" idx="24"/>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bwMode="gray">
          <a:xfrm>
            <a:off x="9593580" y="3356760"/>
            <a:ext cx="2103120" cy="2663039"/>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dirty="0"/>
              <a:t>Text — add bullet if needed</a:t>
            </a:r>
          </a:p>
        </p:txBody>
      </p:sp>
      <p:sp>
        <p:nvSpPr>
          <p:cNvPr id="30" name="Header 5">
            <a:extLst>
              <a:ext uri="{C183D7F6-B498-43B3-948B-1728B52AA6E4}">
                <adec:decorative xmlns:adec="http://schemas.microsoft.com/office/drawing/2017/decorative" val="1"/>
              </a:ext>
            </a:extLst>
          </p:cNvPr>
          <p:cNvSpPr>
            <a:spLocks noGrp="1"/>
          </p:cNvSpPr>
          <p:nvPr>
            <p:ph type="body" sz="quarter" idx="18" hasCustomPrompt="1"/>
          </p:nvPr>
        </p:nvSpPr>
        <p:spPr bwMode="gray">
          <a:xfrm>
            <a:off x="9959340"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19" name="Text 4"/>
          <p:cNvSpPr>
            <a:spLocks noGrp="1"/>
          </p:cNvSpPr>
          <p:nvPr>
            <p:ph type="body" sz="quarter" idx="22" hasCustomPrompt="1"/>
          </p:nvPr>
        </p:nvSpPr>
        <p:spPr bwMode="gray">
          <a:xfrm>
            <a:off x="7319010" y="3356760"/>
            <a:ext cx="2103120" cy="2663039"/>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dirty="0"/>
              <a:t>Text — add bullet if needed</a:t>
            </a:r>
          </a:p>
        </p:txBody>
      </p:sp>
      <p:sp>
        <p:nvSpPr>
          <p:cNvPr id="29" name="Header 4">
            <a:extLst>
              <a:ext uri="{C183D7F6-B498-43B3-948B-1728B52AA6E4}">
                <adec:decorative xmlns:adec="http://schemas.microsoft.com/office/drawing/2017/decorative" val="1"/>
              </a:ext>
            </a:extLst>
          </p:cNvPr>
          <p:cNvSpPr>
            <a:spLocks noGrp="1"/>
          </p:cNvSpPr>
          <p:nvPr>
            <p:ph type="body" sz="quarter" idx="17" hasCustomPrompt="1"/>
          </p:nvPr>
        </p:nvSpPr>
        <p:spPr bwMode="gray">
          <a:xfrm>
            <a:off x="7717701"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18" name="Text 3"/>
          <p:cNvSpPr>
            <a:spLocks noGrp="1"/>
          </p:cNvSpPr>
          <p:nvPr>
            <p:ph type="body" sz="quarter" idx="21" hasCustomPrompt="1"/>
          </p:nvPr>
        </p:nvSpPr>
        <p:spPr bwMode="gray">
          <a:xfrm>
            <a:off x="5044440" y="3356760"/>
            <a:ext cx="2103120" cy="2663039"/>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dirty="0"/>
              <a:t>Text — add bullet if needed</a:t>
            </a:r>
          </a:p>
        </p:txBody>
      </p:sp>
      <p:sp>
        <p:nvSpPr>
          <p:cNvPr id="28" name="Header 3">
            <a:extLst>
              <a:ext uri="{C183D7F6-B498-43B3-948B-1728B52AA6E4}">
                <adec:decorative xmlns:adec="http://schemas.microsoft.com/office/drawing/2017/decorative" val="1"/>
              </a:ext>
            </a:extLst>
          </p:cNvPr>
          <p:cNvSpPr>
            <a:spLocks noGrp="1"/>
          </p:cNvSpPr>
          <p:nvPr>
            <p:ph type="body" sz="quarter" idx="16" hasCustomPrompt="1"/>
          </p:nvPr>
        </p:nvSpPr>
        <p:spPr bwMode="gray">
          <a:xfrm>
            <a:off x="5432154"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17" name="Text 2"/>
          <p:cNvSpPr>
            <a:spLocks noGrp="1"/>
          </p:cNvSpPr>
          <p:nvPr>
            <p:ph type="body" sz="quarter" idx="20" hasCustomPrompt="1"/>
          </p:nvPr>
        </p:nvSpPr>
        <p:spPr bwMode="gray">
          <a:xfrm>
            <a:off x="2769870" y="3356760"/>
            <a:ext cx="2103120" cy="2663039"/>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dirty="0"/>
              <a:t>Text — add bullet if needed</a:t>
            </a:r>
          </a:p>
        </p:txBody>
      </p:sp>
      <p:sp>
        <p:nvSpPr>
          <p:cNvPr id="27" name="Header 2">
            <a:extLst>
              <a:ext uri="{C183D7F6-B498-43B3-948B-1728B52AA6E4}">
                <adec:decorative xmlns:adec="http://schemas.microsoft.com/office/drawing/2017/decorative" val="1"/>
              </a:ext>
            </a:extLst>
          </p:cNvPr>
          <p:cNvSpPr>
            <a:spLocks noGrp="1"/>
          </p:cNvSpPr>
          <p:nvPr>
            <p:ph type="body" sz="quarter" idx="15" hasCustomPrompt="1"/>
          </p:nvPr>
        </p:nvSpPr>
        <p:spPr bwMode="gray">
          <a:xfrm>
            <a:off x="3146604" y="1828798"/>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31" name="Text 1"/>
          <p:cNvSpPr>
            <a:spLocks noGrp="1"/>
          </p:cNvSpPr>
          <p:nvPr>
            <p:ph type="body" sz="quarter" idx="19" hasCustomPrompt="1"/>
          </p:nvPr>
        </p:nvSpPr>
        <p:spPr bwMode="gray">
          <a:xfrm>
            <a:off x="495300" y="3356760"/>
            <a:ext cx="2103120" cy="2663039"/>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vl2pPr>
              <a:defRPr sz="1600"/>
            </a:lvl2pPr>
          </a:lstStyle>
          <a:p>
            <a:pPr lvl="0"/>
            <a:r>
              <a:rPr lang="en-US" dirty="0"/>
              <a:t>Text — add bullet if needed</a:t>
            </a:r>
          </a:p>
        </p:txBody>
      </p:sp>
      <p:sp>
        <p:nvSpPr>
          <p:cNvPr id="8" name="Header 1">
            <a:extLst>
              <a:ext uri="{C183D7F6-B498-43B3-948B-1728B52AA6E4}">
                <adec:decorative xmlns:adec="http://schemas.microsoft.com/office/drawing/2017/decorative" val="1"/>
              </a:ext>
            </a:extLst>
          </p:cNvPr>
          <p:cNvSpPr>
            <a:spLocks noGrp="1"/>
          </p:cNvSpPr>
          <p:nvPr>
            <p:ph type="body" sz="quarter" idx="14" hasCustomPrompt="1"/>
          </p:nvPr>
        </p:nvSpPr>
        <p:spPr bwMode="gray">
          <a:xfrm>
            <a:off x="861060" y="1828797"/>
            <a:ext cx="1371600" cy="1371600"/>
          </a:xfrm>
          <a:no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2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4"/>
          </p:nvPr>
        </p:nvSpPr>
        <p:spPr bwMode="gray"/>
        <p:txBody>
          <a:bodyPr/>
          <a:lstStyle/>
          <a:p>
            <a:fld id="{44526BAD-C7EE-F74F-BB83-612E99C1FB88}" type="datetime1">
              <a:rPr lang="en-US" smtClean="0"/>
              <a:t>7/21/22</a:t>
            </a:fld>
            <a:endParaRPr lang="en-US" dirty="0"/>
          </a:p>
        </p:txBody>
      </p:sp>
      <p:sp>
        <p:nvSpPr>
          <p:cNvPr id="10" name="Slide Number Placeholder 9"/>
          <p:cNvSpPr>
            <a:spLocks noGrp="1"/>
          </p:cNvSpPr>
          <p:nvPr>
            <p:ph type="sldNum" sz="quarter" idx="2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30339004"/>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1637" userDrawn="1">
          <p15:clr>
            <a:srgbClr val="FBAE40"/>
          </p15:clr>
        </p15:guide>
        <p15:guide id="5" pos="1744" userDrawn="1">
          <p15:clr>
            <a:srgbClr val="FBAE40"/>
          </p15:clr>
        </p15:guide>
        <p15:guide id="6" pos="3073" userDrawn="1">
          <p15:clr>
            <a:srgbClr val="FBAE40"/>
          </p15:clr>
        </p15:guide>
        <p15:guide id="7" pos="3176" userDrawn="1">
          <p15:clr>
            <a:srgbClr val="FBAE40"/>
          </p15:clr>
        </p15:guide>
        <p15:guide id="8" pos="4505" userDrawn="1">
          <p15:clr>
            <a:srgbClr val="FBAE40"/>
          </p15:clr>
        </p15:guide>
        <p15:guide id="9" pos="4608" userDrawn="1">
          <p15:clr>
            <a:srgbClr val="FBAE40"/>
          </p15:clr>
        </p15:guide>
        <p15:guide id="10" pos="5938" userDrawn="1">
          <p15:clr>
            <a:srgbClr val="FBAE40"/>
          </p15:clr>
        </p15:guide>
        <p15:guide id="11" pos="60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hasCustomPrompt="1"/>
          </p:nvPr>
        </p:nvSpPr>
        <p:spPr bwMode="gray">
          <a:xfrm>
            <a:off x="495300" y="1828800"/>
            <a:ext cx="5605272" cy="4076700"/>
          </a:xfrm>
          <a:solidFill>
            <a:schemeClr val="bg1">
              <a:lumMod val="95000"/>
            </a:schemeClr>
          </a:solidFill>
        </p:spPr>
        <p:txBody>
          <a:bodyPr/>
          <a:lstStyle>
            <a:lvl1pPr algn="ctr">
              <a:lnSpc>
                <a:spcPct val="110000"/>
              </a:lnSpc>
              <a:spcBef>
                <a:spcPts val="0"/>
              </a:spcBef>
              <a:spcAft>
                <a:spcPts val="0"/>
              </a:spcAft>
              <a:defRPr sz="1200">
                <a:solidFill>
                  <a:schemeClr val="tx1"/>
                </a:solidFill>
              </a:defRPr>
            </a:lvl1pPr>
          </a:lstStyle>
          <a:p>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above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7" name="Picture R"/>
          <p:cNvSpPr>
            <a:spLocks noGrp="1"/>
          </p:cNvSpPr>
          <p:nvPr>
            <p:ph type="pic" sz="quarter" idx="25" hasCustomPrompt="1"/>
          </p:nvPr>
        </p:nvSpPr>
        <p:spPr bwMode="gray">
          <a:xfrm>
            <a:off x="6096000" y="1828800"/>
            <a:ext cx="5605272" cy="4076700"/>
          </a:xfrm>
          <a:solidFill>
            <a:schemeClr val="bg1">
              <a:lumMod val="95000"/>
            </a:schemeClr>
          </a:solidFill>
        </p:spPr>
        <p:txBody>
          <a:bodyPr/>
          <a:lstStyle>
            <a:lvl1pPr algn="ctr">
              <a:lnSpc>
                <a:spcPct val="110000"/>
              </a:lnSpc>
              <a:spcBef>
                <a:spcPts val="0"/>
              </a:spcBef>
              <a:spcAft>
                <a:spcPts val="0"/>
              </a:spcAft>
              <a:defRPr sz="1200">
                <a:solidFill>
                  <a:schemeClr val="tx1"/>
                </a:solidFill>
              </a:defRPr>
            </a:lvl1pPr>
          </a:lstStyle>
          <a:p>
            <a:br>
              <a:rPr lang="en-US" dirty="0"/>
            </a:br>
            <a:br>
              <a:rPr lang="en-US" dirty="0"/>
            </a:br>
            <a:r>
              <a:rPr lang="en-US" dirty="0"/>
              <a:t>Click icon to add picture</a:t>
            </a:r>
          </a:p>
        </p:txBody>
      </p:sp>
      <p:sp>
        <p:nvSpPr>
          <p:cNvPr id="16" name="Text L"/>
          <p:cNvSpPr>
            <a:spLocks noGrp="1"/>
          </p:cNvSpPr>
          <p:nvPr>
            <p:ph type="body" sz="quarter" idx="24" hasCustomPrompt="1"/>
          </p:nvPr>
        </p:nvSpPr>
        <p:spPr bwMode="gray">
          <a:xfrm>
            <a:off x="2515544" y="5091829"/>
            <a:ext cx="3585028" cy="813669"/>
          </a:xfrm>
          <a:solidFill>
            <a:schemeClr val="accent1"/>
          </a:solidFill>
        </p:spPr>
        <p:txBody>
          <a:bodyPr lIns="137160" tIns="137160" rIns="137160" bIns="137160" anchor="t"/>
          <a:lstStyle>
            <a:lvl1pPr algn="l">
              <a:lnSpc>
                <a:spcPct val="100000"/>
              </a:lnSpc>
              <a:spcBef>
                <a:spcPts val="0"/>
              </a:spcBef>
              <a:spcAft>
                <a:spcPts val="0"/>
              </a:spcAft>
              <a:defRPr sz="1400">
                <a:solidFill>
                  <a:schemeClr val="bg1"/>
                </a:solidFill>
              </a:defRPr>
            </a:lvl1pPr>
          </a:lstStyle>
          <a:p>
            <a:pPr lvl="0"/>
            <a:r>
              <a:rPr lang="en-US" dirty="0"/>
              <a:t>Insert caption here | Delete if not needed</a:t>
            </a:r>
          </a:p>
        </p:txBody>
      </p:sp>
      <p:sp>
        <p:nvSpPr>
          <p:cNvPr id="18" name="Text R"/>
          <p:cNvSpPr>
            <a:spLocks noGrp="1"/>
          </p:cNvSpPr>
          <p:nvPr>
            <p:ph type="body" sz="quarter" idx="26" hasCustomPrompt="1"/>
          </p:nvPr>
        </p:nvSpPr>
        <p:spPr bwMode="gray">
          <a:xfrm>
            <a:off x="8116824" y="5091829"/>
            <a:ext cx="3584448" cy="813669"/>
          </a:xfrm>
          <a:solidFill>
            <a:schemeClr val="accent1"/>
          </a:solidFill>
        </p:spPr>
        <p:txBody>
          <a:bodyPr lIns="137160" tIns="137160" rIns="137160" bIns="137160" anchor="t"/>
          <a:lstStyle>
            <a:lvl1pPr algn="l">
              <a:lnSpc>
                <a:spcPct val="100000"/>
              </a:lnSpc>
              <a:spcBef>
                <a:spcPts val="0"/>
              </a:spcBef>
              <a:spcAft>
                <a:spcPts val="0"/>
              </a:spcAft>
              <a:defRPr sz="1400">
                <a:solidFill>
                  <a:schemeClr val="bg1"/>
                </a:solidFill>
              </a:defRPr>
            </a:lvl1pPr>
          </a:lstStyle>
          <a:p>
            <a:pPr lvl="0"/>
            <a:r>
              <a:rPr lang="en-US" dirty="0"/>
              <a:t>Insert caption here | Delete if not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7"/>
          </p:nvPr>
        </p:nvSpPr>
        <p:spPr bwMode="gray"/>
        <p:txBody>
          <a:bodyPr/>
          <a:lstStyle/>
          <a:p>
            <a:fld id="{B224EECD-0ED9-4F4E-9CB2-46979090B6C9}" type="datetime1">
              <a:rPr lang="en-US" smtClean="0"/>
              <a:t>7/21/22</a:t>
            </a:fld>
            <a:endParaRPr lang="en-US" dirty="0"/>
          </a:p>
        </p:txBody>
      </p:sp>
      <p:sp>
        <p:nvSpPr>
          <p:cNvPr id="9" name="Slide Number Placeholder 8"/>
          <p:cNvSpPr>
            <a:spLocks noGrp="1"/>
          </p:cNvSpPr>
          <p:nvPr>
            <p:ph type="sldNum" sz="quarter" idx="29"/>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hasCustomPrompt="1"/>
          </p:nvPr>
        </p:nvSpPr>
        <p:spPr bwMode="gray">
          <a:xfrm>
            <a:off x="7965948" y="1828800"/>
            <a:ext cx="3730752" cy="4076700"/>
          </a:xfrm>
          <a:solidFill>
            <a:schemeClr val="bg1">
              <a:lumMod val="95000"/>
            </a:schemeClr>
          </a:solidFill>
        </p:spPr>
        <p:txBody>
          <a:bodyPr/>
          <a:lstStyle>
            <a:lvl1pPr algn="ctr">
              <a:defRPr sz="1200">
                <a:solidFill>
                  <a:schemeClr val="tx1"/>
                </a:solidFill>
              </a:defRPr>
            </a:lvl1pPr>
          </a:lstStyle>
          <a:p>
            <a:br>
              <a:rPr lang="en-US" dirty="0"/>
            </a:br>
            <a:br>
              <a:rPr lang="en-US" dirty="0"/>
            </a:br>
            <a:r>
              <a:rPr lang="en-US" dirty="0"/>
              <a:t>Click icon to add picture</a:t>
            </a:r>
          </a:p>
        </p:txBody>
      </p:sp>
      <p:sp>
        <p:nvSpPr>
          <p:cNvPr id="18" name="Text 3"/>
          <p:cNvSpPr>
            <a:spLocks noGrp="1"/>
          </p:cNvSpPr>
          <p:nvPr>
            <p:ph type="body" sz="quarter" idx="26" hasCustomPrompt="1"/>
          </p:nvPr>
        </p:nvSpPr>
        <p:spPr bwMode="gray">
          <a:xfrm>
            <a:off x="9619342" y="4533900"/>
            <a:ext cx="2077358" cy="1371600"/>
          </a:xfrm>
          <a:solidFill>
            <a:schemeClr val="accent1"/>
          </a:solidFill>
        </p:spPr>
        <p:txBody>
          <a:bodyPr lIns="137160" tIns="137160" rIns="137160" bIns="137160" anchor="t"/>
          <a:lstStyle>
            <a:lvl1pPr algn="l">
              <a:lnSpc>
                <a:spcPct val="100000"/>
              </a:lnSpc>
              <a:spcBef>
                <a:spcPts val="0"/>
              </a:spcBef>
              <a:spcAft>
                <a:spcPts val="0"/>
              </a:spcAft>
              <a:defRPr sz="1400">
                <a:solidFill>
                  <a:schemeClr val="bg1"/>
                </a:solidFill>
              </a:defRPr>
            </a:lvl1pPr>
          </a:lstStyle>
          <a:p>
            <a:pPr lvl="0"/>
            <a:r>
              <a:rPr lang="en-US" dirty="0"/>
              <a:t>Insert caption here | Delete if not needed</a:t>
            </a:r>
          </a:p>
        </p:txBody>
      </p:sp>
      <p:sp>
        <p:nvSpPr>
          <p:cNvPr id="15" name="Picture 2"/>
          <p:cNvSpPr>
            <a:spLocks noGrp="1"/>
          </p:cNvSpPr>
          <p:nvPr>
            <p:ph type="pic" sz="quarter" idx="23" hasCustomPrompt="1"/>
          </p:nvPr>
        </p:nvSpPr>
        <p:spPr bwMode="gray">
          <a:xfrm>
            <a:off x="4230624" y="1828800"/>
            <a:ext cx="3730752" cy="4076700"/>
          </a:xfrm>
          <a:solidFill>
            <a:schemeClr val="bg1">
              <a:lumMod val="95000"/>
            </a:schemeClr>
          </a:solidFill>
        </p:spPr>
        <p:txBody>
          <a:bodyPr/>
          <a:lstStyle>
            <a:lvl1pPr algn="ctr">
              <a:defRPr sz="1100">
                <a:solidFill>
                  <a:schemeClr val="tx1"/>
                </a:solidFill>
              </a:defRPr>
            </a:lvl1pPr>
          </a:lstStyle>
          <a:p>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6" name="Text  2"/>
          <p:cNvSpPr>
            <a:spLocks noGrp="1"/>
          </p:cNvSpPr>
          <p:nvPr>
            <p:ph type="body" sz="quarter" idx="24" hasCustomPrompt="1"/>
          </p:nvPr>
        </p:nvSpPr>
        <p:spPr bwMode="gray">
          <a:xfrm>
            <a:off x="5884018" y="4533900"/>
            <a:ext cx="2077358" cy="1371600"/>
          </a:xfrm>
          <a:solidFill>
            <a:schemeClr val="accent1"/>
          </a:solidFill>
        </p:spPr>
        <p:txBody>
          <a:bodyPr lIns="137160" tIns="137160" rIns="137160" bIns="137160" anchor="t"/>
          <a:lstStyle>
            <a:lvl1pPr algn="l">
              <a:lnSpc>
                <a:spcPct val="100000"/>
              </a:lnSpc>
              <a:spcBef>
                <a:spcPts val="0"/>
              </a:spcBef>
              <a:spcAft>
                <a:spcPts val="0"/>
              </a:spcAft>
              <a:defRPr sz="1400">
                <a:solidFill>
                  <a:schemeClr val="bg1"/>
                </a:solidFill>
              </a:defRPr>
            </a:lvl1pPr>
          </a:lstStyle>
          <a:p>
            <a:pPr lvl="0"/>
            <a:r>
              <a:rPr lang="en-US" dirty="0"/>
              <a:t>Insert caption here | Delete if not needed</a:t>
            </a:r>
          </a:p>
        </p:txBody>
      </p:sp>
      <p:sp>
        <p:nvSpPr>
          <p:cNvPr id="9" name="Picture 1"/>
          <p:cNvSpPr>
            <a:spLocks noGrp="1"/>
          </p:cNvSpPr>
          <p:nvPr>
            <p:ph type="pic" sz="quarter" idx="22" hasCustomPrompt="1"/>
          </p:nvPr>
        </p:nvSpPr>
        <p:spPr bwMode="gray">
          <a:xfrm>
            <a:off x="495300" y="1828800"/>
            <a:ext cx="3730752" cy="4076700"/>
          </a:xfrm>
          <a:solidFill>
            <a:schemeClr val="bg1">
              <a:lumMod val="95000"/>
            </a:schemeClr>
          </a:solidFill>
        </p:spPr>
        <p:txBody>
          <a:bodyPr/>
          <a:lstStyle>
            <a:lvl1pPr algn="ctr">
              <a:defRPr sz="1200">
                <a:solidFill>
                  <a:schemeClr val="tx1"/>
                </a:solidFill>
              </a:defRPr>
            </a:lvl1pPr>
          </a:lstStyle>
          <a:p>
            <a:br>
              <a:rPr lang="en-US" dirty="0"/>
            </a:br>
            <a:br>
              <a:rPr lang="en-US" dirty="0"/>
            </a:br>
            <a:r>
              <a:rPr lang="en-US" dirty="0"/>
              <a:t>Click icon to add picture</a:t>
            </a:r>
          </a:p>
        </p:txBody>
      </p:sp>
      <p:sp>
        <p:nvSpPr>
          <p:cNvPr id="8" name="Text 1"/>
          <p:cNvSpPr>
            <a:spLocks noGrp="1"/>
          </p:cNvSpPr>
          <p:nvPr>
            <p:ph type="body" sz="quarter" idx="14" hasCustomPrompt="1"/>
          </p:nvPr>
        </p:nvSpPr>
        <p:spPr bwMode="gray">
          <a:xfrm>
            <a:off x="2148694" y="4533900"/>
            <a:ext cx="2077358" cy="1371600"/>
          </a:xfrm>
          <a:solidFill>
            <a:schemeClr val="accent1"/>
          </a:solidFill>
        </p:spPr>
        <p:txBody>
          <a:bodyPr lIns="137160" tIns="137160" rIns="137160" bIns="137160" anchor="t"/>
          <a:lstStyle>
            <a:lvl1pPr algn="l">
              <a:lnSpc>
                <a:spcPct val="100000"/>
              </a:lnSpc>
              <a:spcBef>
                <a:spcPts val="0"/>
              </a:spcBef>
              <a:spcAft>
                <a:spcPts val="0"/>
              </a:spcAft>
              <a:defRPr sz="1400">
                <a:solidFill>
                  <a:schemeClr val="bg1"/>
                </a:solidFill>
              </a:defRPr>
            </a:lvl1pPr>
          </a:lstStyle>
          <a:p>
            <a:pPr lvl="0"/>
            <a:r>
              <a:rPr lang="en-US" dirty="0"/>
              <a:t>Insert caption here | Delete if not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7"/>
          </p:nvPr>
        </p:nvSpPr>
        <p:spPr bwMode="gray"/>
        <p:txBody>
          <a:bodyPr/>
          <a:lstStyle/>
          <a:p>
            <a:fld id="{B8B3D0E3-7578-7C4B-A653-8798D7785C9D}" type="datetime1">
              <a:rPr lang="en-US" smtClean="0"/>
              <a:t>7/21/22</a:t>
            </a:fld>
            <a:endParaRPr lang="en-US" dirty="0"/>
          </a:p>
        </p:txBody>
      </p:sp>
      <p:sp>
        <p:nvSpPr>
          <p:cNvPr id="11" name="Slide Number Placeholder 10"/>
          <p:cNvSpPr>
            <a:spLocks noGrp="1"/>
          </p:cNvSpPr>
          <p:nvPr>
            <p:ph type="sldNum" sz="quarter" idx="29"/>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hasCustomPrompt="1"/>
          </p:nvPr>
        </p:nvSpPr>
        <p:spPr bwMode="gray">
          <a:xfrm>
            <a:off x="8898636" y="1828799"/>
            <a:ext cx="2798064" cy="2798064"/>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Click icon to add picture</a:t>
            </a:r>
          </a:p>
        </p:txBody>
      </p:sp>
      <p:sp>
        <p:nvSpPr>
          <p:cNvPr id="14" name="Header 4"/>
          <p:cNvSpPr>
            <a:spLocks noGrp="1"/>
          </p:cNvSpPr>
          <p:nvPr>
            <p:ph type="body" sz="quarter" idx="28" hasCustomPrompt="1"/>
          </p:nvPr>
        </p:nvSpPr>
        <p:spPr bwMode="gray">
          <a:xfrm>
            <a:off x="8898636" y="4633732"/>
            <a:ext cx="2103120"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17" name="Image 3"/>
          <p:cNvSpPr>
            <a:spLocks noGrp="1"/>
          </p:cNvSpPr>
          <p:nvPr>
            <p:ph type="pic" sz="quarter" idx="25" hasCustomPrompt="1"/>
          </p:nvPr>
        </p:nvSpPr>
        <p:spPr bwMode="gray">
          <a:xfrm>
            <a:off x="6097524" y="1828799"/>
            <a:ext cx="2798064" cy="2798064"/>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Click icon to add picture</a:t>
            </a:r>
          </a:p>
        </p:txBody>
      </p:sp>
      <p:sp>
        <p:nvSpPr>
          <p:cNvPr id="18" name="Header 3"/>
          <p:cNvSpPr>
            <a:spLocks noGrp="1"/>
          </p:cNvSpPr>
          <p:nvPr>
            <p:ph type="body" sz="quarter" idx="26" hasCustomPrompt="1"/>
          </p:nvPr>
        </p:nvSpPr>
        <p:spPr bwMode="gray">
          <a:xfrm>
            <a:off x="6097524" y="4633732"/>
            <a:ext cx="2103120"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15" name="Image 2"/>
          <p:cNvSpPr>
            <a:spLocks noGrp="1"/>
          </p:cNvSpPr>
          <p:nvPr>
            <p:ph type="pic" sz="quarter" idx="23" hasCustomPrompt="1"/>
          </p:nvPr>
        </p:nvSpPr>
        <p:spPr bwMode="gray">
          <a:xfrm>
            <a:off x="3296412" y="1828799"/>
            <a:ext cx="2798064" cy="2798064"/>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6" name="Header 2"/>
          <p:cNvSpPr>
            <a:spLocks noGrp="1"/>
          </p:cNvSpPr>
          <p:nvPr>
            <p:ph type="body" sz="quarter" idx="24" hasCustomPrompt="1"/>
          </p:nvPr>
        </p:nvSpPr>
        <p:spPr bwMode="gray">
          <a:xfrm>
            <a:off x="3296412" y="4633732"/>
            <a:ext cx="2103120"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9" name="Image 1"/>
          <p:cNvSpPr>
            <a:spLocks noGrp="1"/>
          </p:cNvSpPr>
          <p:nvPr>
            <p:ph type="pic" sz="quarter" idx="22" hasCustomPrompt="1"/>
          </p:nvPr>
        </p:nvSpPr>
        <p:spPr bwMode="gray">
          <a:xfrm>
            <a:off x="495300" y="1828799"/>
            <a:ext cx="2798064" cy="2798064"/>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An image may be inserted into this region, but the dimensions should remain unchanged. To access brand photography, visit: library.optum.com.</a:t>
            </a:r>
          </a:p>
        </p:txBody>
      </p:sp>
      <p:sp>
        <p:nvSpPr>
          <p:cNvPr id="8" name="Header 1"/>
          <p:cNvSpPr>
            <a:spLocks noGrp="1"/>
          </p:cNvSpPr>
          <p:nvPr>
            <p:ph type="body" sz="quarter" idx="14" hasCustomPrompt="1"/>
          </p:nvPr>
        </p:nvSpPr>
        <p:spPr bwMode="gray">
          <a:xfrm>
            <a:off x="495300" y="4633126"/>
            <a:ext cx="2103120"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9"/>
          </p:nvPr>
        </p:nvSpPr>
        <p:spPr bwMode="gray"/>
        <p:txBody>
          <a:bodyPr/>
          <a:lstStyle/>
          <a:p>
            <a:fld id="{46086E01-501D-4E4F-AA63-A16148A85803}" type="datetime1">
              <a:rPr lang="en-US" smtClean="0"/>
              <a:t>7/21/22</a:t>
            </a:fld>
            <a:endParaRPr lang="en-US" dirty="0"/>
          </a:p>
        </p:txBody>
      </p:sp>
      <p:sp>
        <p:nvSpPr>
          <p:cNvPr id="11" name="Slide Number Placeholder 10"/>
          <p:cNvSpPr>
            <a:spLocks noGrp="1"/>
          </p:cNvSpPr>
          <p:nvPr>
            <p:ph type="sldNum" sz="quarter" idx="31"/>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hasCustomPrompt="1"/>
          </p:nvPr>
        </p:nvSpPr>
        <p:spPr bwMode="gray">
          <a:xfrm>
            <a:off x="9456420" y="1828800"/>
            <a:ext cx="2240280" cy="2240280"/>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Click icon to add picture</a:t>
            </a:r>
          </a:p>
        </p:txBody>
      </p:sp>
      <p:sp>
        <p:nvSpPr>
          <p:cNvPr id="20" name="Header 5"/>
          <p:cNvSpPr>
            <a:spLocks noGrp="1"/>
          </p:cNvSpPr>
          <p:nvPr>
            <p:ph type="body" sz="quarter" idx="30" hasCustomPrompt="1"/>
          </p:nvPr>
        </p:nvSpPr>
        <p:spPr bwMode="gray">
          <a:xfrm>
            <a:off x="9456420" y="4076250"/>
            <a:ext cx="1682496"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13" name="Image 4"/>
          <p:cNvSpPr>
            <a:spLocks noGrp="1"/>
          </p:cNvSpPr>
          <p:nvPr>
            <p:ph type="pic" sz="quarter" idx="27" hasCustomPrompt="1"/>
          </p:nvPr>
        </p:nvSpPr>
        <p:spPr bwMode="gray">
          <a:xfrm>
            <a:off x="7216140" y="1828800"/>
            <a:ext cx="2240280" cy="2240280"/>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Click icon to add picture</a:t>
            </a:r>
          </a:p>
        </p:txBody>
      </p:sp>
      <p:sp>
        <p:nvSpPr>
          <p:cNvPr id="14" name="Header 4"/>
          <p:cNvSpPr>
            <a:spLocks noGrp="1"/>
          </p:cNvSpPr>
          <p:nvPr>
            <p:ph type="body" sz="quarter" idx="28" hasCustomPrompt="1"/>
          </p:nvPr>
        </p:nvSpPr>
        <p:spPr bwMode="gray">
          <a:xfrm>
            <a:off x="7216140" y="4076250"/>
            <a:ext cx="1682496"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17" name="Image 3"/>
          <p:cNvSpPr>
            <a:spLocks noGrp="1"/>
          </p:cNvSpPr>
          <p:nvPr>
            <p:ph type="pic" sz="quarter" idx="25" hasCustomPrompt="1"/>
          </p:nvPr>
        </p:nvSpPr>
        <p:spPr bwMode="gray">
          <a:xfrm>
            <a:off x="4975860" y="1828800"/>
            <a:ext cx="2240280" cy="2240280"/>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Click icon to add picture</a:t>
            </a:r>
          </a:p>
        </p:txBody>
      </p:sp>
      <p:sp>
        <p:nvSpPr>
          <p:cNvPr id="18" name="Header 3"/>
          <p:cNvSpPr>
            <a:spLocks noGrp="1"/>
          </p:cNvSpPr>
          <p:nvPr>
            <p:ph type="body" sz="quarter" idx="26" hasCustomPrompt="1"/>
          </p:nvPr>
        </p:nvSpPr>
        <p:spPr bwMode="gray">
          <a:xfrm>
            <a:off x="4975860" y="4076250"/>
            <a:ext cx="1682496"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15" name="Image 2"/>
          <p:cNvSpPr>
            <a:spLocks noGrp="1"/>
          </p:cNvSpPr>
          <p:nvPr>
            <p:ph type="pic" sz="quarter" idx="23" hasCustomPrompt="1"/>
          </p:nvPr>
        </p:nvSpPr>
        <p:spPr bwMode="gray">
          <a:xfrm>
            <a:off x="2735580" y="1828800"/>
            <a:ext cx="2240280" cy="2240280"/>
          </a:xfrm>
          <a:solidFill>
            <a:schemeClr val="bg1">
              <a:lumMod val="95000"/>
            </a:schemeClr>
          </a:solidFill>
        </p:spPr>
        <p:txBody>
          <a:bodyPr lIns="137160" rIns="137160"/>
          <a:lstStyle>
            <a:lvl1pPr algn="ctr">
              <a:defRPr sz="900">
                <a:solidFill>
                  <a:schemeClr val="tx1"/>
                </a:solidFill>
              </a:defRPr>
            </a:lvl1pPr>
          </a:lstStyle>
          <a:p>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6" name="Header 2"/>
          <p:cNvSpPr>
            <a:spLocks noGrp="1"/>
          </p:cNvSpPr>
          <p:nvPr>
            <p:ph type="body" sz="quarter" idx="24" hasCustomPrompt="1"/>
          </p:nvPr>
        </p:nvSpPr>
        <p:spPr bwMode="gray">
          <a:xfrm>
            <a:off x="2735580" y="4076250"/>
            <a:ext cx="1682496"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9" name="Image 1"/>
          <p:cNvSpPr>
            <a:spLocks noGrp="1"/>
          </p:cNvSpPr>
          <p:nvPr>
            <p:ph type="pic" sz="quarter" idx="22" hasCustomPrompt="1"/>
          </p:nvPr>
        </p:nvSpPr>
        <p:spPr bwMode="gray">
          <a:xfrm>
            <a:off x="495300" y="1828800"/>
            <a:ext cx="2240280" cy="2240280"/>
          </a:xfrm>
          <a:solidFill>
            <a:schemeClr val="bg1">
              <a:lumMod val="95000"/>
            </a:schemeClr>
          </a:solidFill>
        </p:spPr>
        <p:txBody>
          <a:bodyPr lIns="137160" rIns="137160"/>
          <a:lstStyle>
            <a:lvl1pPr algn="ctr">
              <a:defRPr sz="1100">
                <a:solidFill>
                  <a:schemeClr val="tx1"/>
                </a:solidFill>
              </a:defRPr>
            </a:lvl1pPr>
          </a:lstStyle>
          <a:p>
            <a:br>
              <a:rPr lang="en-US" dirty="0"/>
            </a:br>
            <a:r>
              <a:rPr lang="en-US" dirty="0"/>
              <a:t>An image may be inserted into this region. To access brand photography, visit: library.optum.com.</a:t>
            </a:r>
          </a:p>
        </p:txBody>
      </p:sp>
      <p:sp>
        <p:nvSpPr>
          <p:cNvPr id="8" name="Header 1"/>
          <p:cNvSpPr>
            <a:spLocks noGrp="1"/>
          </p:cNvSpPr>
          <p:nvPr>
            <p:ph type="body" sz="quarter" idx="14" hasCustomPrompt="1"/>
          </p:nvPr>
        </p:nvSpPr>
        <p:spPr bwMode="gray">
          <a:xfrm>
            <a:off x="498747" y="4076250"/>
            <a:ext cx="1682496" cy="646331"/>
          </a:xfrm>
          <a:solidFill>
            <a:schemeClr val="accent1"/>
          </a:solidFill>
        </p:spPr>
        <p:txBody>
          <a:bodyPr lIns="137160" tIns="137160" rIns="137160" bIns="137160" anchor="t">
            <a:spAutoFit/>
          </a:bodyPr>
          <a:lstStyle>
            <a:lvl1pPr algn="l">
              <a:lnSpc>
                <a:spcPct val="100000"/>
              </a:lnSpc>
              <a:spcBef>
                <a:spcPts val="0"/>
              </a:spcBef>
              <a:spcAft>
                <a:spcPts val="0"/>
              </a:spcAft>
              <a:defRPr sz="1200">
                <a:solidFill>
                  <a:schemeClr val="bg1"/>
                </a:solidFill>
              </a:defRPr>
            </a:lvl1pPr>
          </a:lstStyle>
          <a:p>
            <a:pPr lvl="0"/>
            <a:r>
              <a:rPr lang="en-US" dirty="0"/>
              <a:t>Insert caption here | Delete if not needed</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31"/>
          </p:nvPr>
        </p:nvSpPr>
        <p:spPr bwMode="gray"/>
        <p:txBody>
          <a:bodyPr/>
          <a:lstStyle/>
          <a:p>
            <a:fld id="{91D6A96E-31FB-1047-98A5-37C4DAFD31AE}" type="datetime1">
              <a:rPr lang="en-US" smtClean="0"/>
              <a:t>7/21/22</a:t>
            </a:fld>
            <a:endParaRPr lang="en-US" dirty="0"/>
          </a:p>
        </p:txBody>
      </p:sp>
      <p:sp>
        <p:nvSpPr>
          <p:cNvPr id="11" name="Slide Number Placeholder 10"/>
          <p:cNvSpPr>
            <a:spLocks noGrp="1"/>
          </p:cNvSpPr>
          <p:nvPr>
            <p:ph type="sldNum" sz="quarter" idx="33"/>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bwMode="gray">
          <a:xfrm>
            <a:off x="2161628" y="4773956"/>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9" name="Header 3">
            <a:extLst>
              <a:ext uri="{C183D7F6-B498-43B3-948B-1728B52AA6E4}">
                <adec:decorative xmlns:adec="http://schemas.microsoft.com/office/drawing/2017/decorative" val="1"/>
              </a:ext>
            </a:extLst>
          </p:cNvPr>
          <p:cNvSpPr>
            <a:spLocks noGrp="1"/>
          </p:cNvSpPr>
          <p:nvPr>
            <p:ph type="body" sz="quarter" idx="17" hasCustomPrompt="1"/>
          </p:nvPr>
        </p:nvSpPr>
        <p:spPr bwMode="gray">
          <a:xfrm>
            <a:off x="795338" y="4586060"/>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25" name="Text 2"/>
          <p:cNvSpPr>
            <a:spLocks noGrp="1"/>
          </p:cNvSpPr>
          <p:nvPr>
            <p:ph type="body" sz="quarter" idx="19" hasCustomPrompt="1"/>
          </p:nvPr>
        </p:nvSpPr>
        <p:spPr bwMode="gray">
          <a:xfrm>
            <a:off x="2161628" y="3506007"/>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8" name="Header 2">
            <a:extLst>
              <a:ext uri="{C183D7F6-B498-43B3-948B-1728B52AA6E4}">
                <adec:decorative xmlns:adec="http://schemas.microsoft.com/office/drawing/2017/decorative" val="1"/>
              </a:ext>
            </a:extLst>
          </p:cNvPr>
          <p:cNvSpPr>
            <a:spLocks noGrp="1"/>
          </p:cNvSpPr>
          <p:nvPr>
            <p:ph type="body" sz="quarter" idx="16" hasCustomPrompt="1"/>
          </p:nvPr>
        </p:nvSpPr>
        <p:spPr bwMode="gray">
          <a:xfrm>
            <a:off x="795338" y="3318112"/>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9" name="Text 1"/>
          <p:cNvSpPr>
            <a:spLocks noGrp="1"/>
          </p:cNvSpPr>
          <p:nvPr>
            <p:ph type="body" sz="quarter" idx="18" hasCustomPrompt="1"/>
          </p:nvPr>
        </p:nvSpPr>
        <p:spPr bwMode="gray">
          <a:xfrm>
            <a:off x="2161628" y="2238060"/>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8" name="Header 1">
            <a:extLst>
              <a:ext uri="{C183D7F6-B498-43B3-948B-1728B52AA6E4}">
                <adec:decorative xmlns:adec="http://schemas.microsoft.com/office/drawing/2017/decorative" val="1"/>
              </a:ext>
            </a:extLst>
          </p:cNvPr>
          <p:cNvSpPr>
            <a:spLocks noGrp="1"/>
          </p:cNvSpPr>
          <p:nvPr>
            <p:ph type="body" sz="quarter" idx="14" hasCustomPrompt="1"/>
          </p:nvPr>
        </p:nvSpPr>
        <p:spPr bwMode="gray">
          <a:xfrm>
            <a:off x="795338" y="2050164"/>
            <a:ext cx="958306"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1"/>
          </p:nvPr>
        </p:nvSpPr>
        <p:spPr bwMode="gray"/>
        <p:txBody>
          <a:bodyPr/>
          <a:lstStyle/>
          <a:p>
            <a:fld id="{DDCE7248-A727-E044-BD40-BB33BC68AD59}" type="datetime1">
              <a:rPr lang="en-US" smtClean="0"/>
              <a:t>7/21/22</a:t>
            </a:fld>
            <a:endParaRPr lang="en-US" dirty="0"/>
          </a:p>
        </p:txBody>
      </p:sp>
      <p:sp>
        <p:nvSpPr>
          <p:cNvPr id="11" name="Slide Number Placeholder 10"/>
          <p:cNvSpPr>
            <a:spLocks noGrp="1"/>
          </p:cNvSpPr>
          <p:nvPr>
            <p:ph type="sldNum" sz="quarter" idx="23"/>
          </p:nvPr>
        </p:nvSpPr>
        <p:spPr bwMode="gray"/>
        <p:txBody>
          <a:bodyPr/>
          <a:lstStyle/>
          <a:p>
            <a:fld id="{901F1369-4AEB-4520-96C0-9F78886180C1}" type="slidenum">
              <a:rPr lang="en-US" smtClean="0"/>
              <a:pPr/>
              <a:t>‹#›</a:t>
            </a:fld>
            <a:endParaRPr lang="en-US" dirty="0"/>
          </a:p>
        </p:txBody>
      </p:sp>
      <p:cxnSp>
        <p:nvCxnSpPr>
          <p:cNvPr id="18" name="Straight Connector 17">
            <a:extLst>
              <a:ext uri="{FF2B5EF4-FFF2-40B4-BE49-F238E27FC236}">
                <a16:creationId xmlns:a16="http://schemas.microsoft.com/office/drawing/2014/main" id="{E4955FB0-3486-4BAC-A551-7A03F95C198B}"/>
              </a:ext>
              <a:ext uri="{C183D7F6-B498-43B3-948B-1728B52AA6E4}">
                <adec:decorative xmlns:adec="http://schemas.microsoft.com/office/drawing/2017/decorative" val="1"/>
              </a:ext>
            </a:extLst>
          </p:cNvPr>
          <p:cNvCxnSpPr>
            <a:cxnSpLocks/>
          </p:cNvCxnSpPr>
          <p:nvPr userDrawn="1"/>
        </p:nvCxnSpPr>
        <p:spPr bwMode="gray">
          <a:xfrm>
            <a:off x="795338" y="1725620"/>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291503"/>
      </p:ext>
    </p:extLst>
  </p:cSld>
  <p:clrMapOvr>
    <a:masterClrMapping/>
  </p:clrMapOvr>
  <p:extLst>
    <p:ext uri="{DCECCB84-F9BA-43D5-87BE-67443E8EF086}">
      <p15:sldGuideLst xmlns:p15="http://schemas.microsoft.com/office/powerpoint/2012/main">
        <p15:guide id="1" pos="504" userDrawn="1">
          <p15:clr>
            <a:srgbClr val="FFC000"/>
          </p15:clr>
        </p15:guide>
        <p15:guide id="2" pos="1360" userDrawn="1">
          <p15:clr>
            <a:srgbClr val="FFC000"/>
          </p15:clr>
        </p15:guide>
        <p15:guide id="3" pos="1112" userDrawn="1">
          <p15:clr>
            <a:srgbClr val="FFC000"/>
          </p15:clr>
        </p15:guide>
        <p15:guide id="4" pos="6264" userDrawn="1">
          <p15:clr>
            <a:srgbClr val="FFC000"/>
          </p15:clr>
        </p15:guide>
        <p15:guide id="5" orient="horz" pos="664" userDrawn="1">
          <p15:clr>
            <a:srgbClr val="FFC000"/>
          </p15:clr>
        </p15:guide>
        <p15:guide id="6" orient="horz" pos="3792" userDrawn="1">
          <p15:clr>
            <a:srgbClr val="C35EA4"/>
          </p15:clr>
        </p15:guide>
        <p15:guide id="7" orient="horz" pos="720" userDrawn="1">
          <p15:clr>
            <a:srgbClr val="FFC00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bwMode="gray">
          <a:xfrm>
            <a:off x="2161628" y="5293296"/>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13" name="Header 4">
            <a:extLst>
              <a:ext uri="{C183D7F6-B498-43B3-948B-1728B52AA6E4}">
                <adec:decorative xmlns:adec="http://schemas.microsoft.com/office/drawing/2017/decorative" val="1"/>
              </a:ext>
            </a:extLst>
          </p:cNvPr>
          <p:cNvSpPr>
            <a:spLocks noGrp="1"/>
          </p:cNvSpPr>
          <p:nvPr>
            <p:ph type="body" sz="quarter" idx="21" hasCustomPrompt="1"/>
          </p:nvPr>
        </p:nvSpPr>
        <p:spPr bwMode="gray">
          <a:xfrm>
            <a:off x="795338" y="5105400"/>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26" name="Text 3"/>
          <p:cNvSpPr>
            <a:spLocks noGrp="1"/>
          </p:cNvSpPr>
          <p:nvPr>
            <p:ph type="body" sz="quarter" idx="20" hasCustomPrompt="1"/>
          </p:nvPr>
        </p:nvSpPr>
        <p:spPr bwMode="gray">
          <a:xfrm>
            <a:off x="2161628" y="4244270"/>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9" name="Header 3">
            <a:extLst>
              <a:ext uri="{C183D7F6-B498-43B3-948B-1728B52AA6E4}">
                <adec:decorative xmlns:adec="http://schemas.microsoft.com/office/drawing/2017/decorative" val="1"/>
              </a:ext>
            </a:extLst>
          </p:cNvPr>
          <p:cNvSpPr>
            <a:spLocks noGrp="1"/>
          </p:cNvSpPr>
          <p:nvPr>
            <p:ph type="body" sz="quarter" idx="17" hasCustomPrompt="1"/>
          </p:nvPr>
        </p:nvSpPr>
        <p:spPr bwMode="gray">
          <a:xfrm>
            <a:off x="795338" y="4056374"/>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25" name="Text 2"/>
          <p:cNvSpPr>
            <a:spLocks noGrp="1"/>
          </p:cNvSpPr>
          <p:nvPr>
            <p:ph type="body" sz="quarter" idx="19" hasCustomPrompt="1"/>
          </p:nvPr>
        </p:nvSpPr>
        <p:spPr bwMode="gray">
          <a:xfrm>
            <a:off x="2161628" y="3195243"/>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8" name="Header 2">
            <a:extLst>
              <a:ext uri="{C183D7F6-B498-43B3-948B-1728B52AA6E4}">
                <adec:decorative xmlns:adec="http://schemas.microsoft.com/office/drawing/2017/decorative" val="1"/>
              </a:ext>
            </a:extLst>
          </p:cNvPr>
          <p:cNvSpPr>
            <a:spLocks noGrp="1"/>
          </p:cNvSpPr>
          <p:nvPr>
            <p:ph type="body" sz="quarter" idx="16" hasCustomPrompt="1"/>
          </p:nvPr>
        </p:nvSpPr>
        <p:spPr bwMode="gray">
          <a:xfrm>
            <a:off x="795338" y="3007348"/>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9" name="Text 1"/>
          <p:cNvSpPr>
            <a:spLocks noGrp="1"/>
          </p:cNvSpPr>
          <p:nvPr>
            <p:ph type="body" sz="quarter" idx="18" hasCustomPrompt="1"/>
          </p:nvPr>
        </p:nvSpPr>
        <p:spPr bwMode="gray">
          <a:xfrm>
            <a:off x="2161628" y="2146218"/>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8" name="Header 1">
            <a:extLst>
              <a:ext uri="{C183D7F6-B498-43B3-948B-1728B52AA6E4}">
                <adec:decorative xmlns:adec="http://schemas.microsoft.com/office/drawing/2017/decorative" val="1"/>
              </a:ext>
            </a:extLst>
          </p:cNvPr>
          <p:cNvSpPr>
            <a:spLocks noGrp="1"/>
          </p:cNvSpPr>
          <p:nvPr>
            <p:ph type="body" sz="quarter" idx="14" hasCustomPrompt="1"/>
          </p:nvPr>
        </p:nvSpPr>
        <p:spPr bwMode="gray">
          <a:xfrm>
            <a:off x="795338" y="1958322"/>
            <a:ext cx="960120" cy="91440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1000" kern="120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3"/>
          </p:nvPr>
        </p:nvSpPr>
        <p:spPr bwMode="gray"/>
        <p:txBody>
          <a:bodyPr/>
          <a:lstStyle/>
          <a:p>
            <a:fld id="{4FA0775F-C645-7F48-9115-82341D64B178}" type="datetime1">
              <a:rPr lang="en-US" smtClean="0"/>
              <a:t>7/21/22</a:t>
            </a:fld>
            <a:endParaRPr lang="en-US" dirty="0"/>
          </a:p>
        </p:txBody>
      </p:sp>
      <p:sp>
        <p:nvSpPr>
          <p:cNvPr id="11" name="Slide Number Placeholder 10"/>
          <p:cNvSpPr>
            <a:spLocks noGrp="1"/>
          </p:cNvSpPr>
          <p:nvPr>
            <p:ph type="sldNum" sz="quarter" idx="25"/>
          </p:nvPr>
        </p:nvSpPr>
        <p:spPr bwMode="gray"/>
        <p:txBody>
          <a:bodyPr/>
          <a:lstStyle/>
          <a:p>
            <a:fld id="{901F1369-4AEB-4520-96C0-9F78886180C1}" type="slidenum">
              <a:rPr lang="en-US" smtClean="0"/>
              <a:pPr/>
              <a:t>‹#›</a:t>
            </a:fld>
            <a:endParaRPr lang="en-US" dirty="0"/>
          </a:p>
        </p:txBody>
      </p:sp>
      <p:cxnSp>
        <p:nvCxnSpPr>
          <p:cNvPr id="20" name="Straight Connector 19">
            <a:extLst>
              <a:ext uri="{FF2B5EF4-FFF2-40B4-BE49-F238E27FC236}">
                <a16:creationId xmlns:a16="http://schemas.microsoft.com/office/drawing/2014/main" id="{BBC2F8C8-0E4F-4E49-B562-D7E1CD988D86}"/>
              </a:ext>
              <a:ext uri="{C183D7F6-B498-43B3-948B-1728B52AA6E4}">
                <adec:decorative xmlns:adec="http://schemas.microsoft.com/office/drawing/2017/decorative" val="1"/>
              </a:ext>
            </a:extLst>
          </p:cNvPr>
          <p:cNvCxnSpPr>
            <a:cxnSpLocks/>
          </p:cNvCxnSpPr>
          <p:nvPr userDrawn="1"/>
        </p:nvCxnSpPr>
        <p:spPr bwMode="gray">
          <a:xfrm>
            <a:off x="795338" y="1725620"/>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40178"/>
      </p:ext>
    </p:extLst>
  </p:cSld>
  <p:clrMapOvr>
    <a:masterClrMapping/>
  </p:clrMapOvr>
  <p:extLst>
    <p:ext uri="{DCECCB84-F9BA-43D5-87BE-67443E8EF086}">
      <p15:sldGuideLst xmlns:p15="http://schemas.microsoft.com/office/powerpoint/2012/main">
        <p15:guide id="1" pos="504" userDrawn="1">
          <p15:clr>
            <a:srgbClr val="FFC000"/>
          </p15:clr>
        </p15:guide>
        <p15:guide id="2" pos="1360" userDrawn="1">
          <p15:clr>
            <a:srgbClr val="FFC000"/>
          </p15:clr>
        </p15:guide>
        <p15:guide id="3" pos="1112" userDrawn="1">
          <p15:clr>
            <a:srgbClr val="FFC000"/>
          </p15:clr>
        </p15:guide>
        <p15:guide id="4" pos="6264" userDrawn="1">
          <p15:clr>
            <a:srgbClr val="FFC000"/>
          </p15:clr>
        </p15:guide>
        <p15:guide id="5" orient="horz" pos="664" userDrawn="1">
          <p15:clr>
            <a:srgbClr val="FFC000"/>
          </p15:clr>
        </p15:guide>
        <p15:guide id="6" orient="horz" pos="3792" userDrawn="1">
          <p15:clr>
            <a:srgbClr val="C35EA4"/>
          </p15:clr>
        </p15:guide>
        <p15:guide id="7" orient="horz" pos="720" userDrawn="1">
          <p15:clr>
            <a:srgbClr val="FFC00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a:extLst>
              <a:ext uri="{C183D7F6-B498-43B3-948B-1728B52AA6E4}">
                <adec:decorative xmlns:adec="http://schemas.microsoft.com/office/drawing/2017/decorative" val="1"/>
              </a:ext>
            </a:extLst>
          </p:cNvPr>
          <p:cNvSpPr>
            <a:spLocks noGrp="1"/>
          </p:cNvSpPr>
          <p:nvPr>
            <p:ph type="pic" sz="quarter" idx="14" hasCustomPrompt="1"/>
          </p:nvPr>
        </p:nvSpPr>
        <p:spPr bwMode="gray">
          <a:xfrm>
            <a:off x="5552608" y="606728"/>
            <a:ext cx="6639391" cy="5643195"/>
          </a:xfrm>
          <a:solidFill>
            <a:schemeClr val="bg1">
              <a:lumMod val="95000"/>
            </a:schemeClr>
          </a:solidFill>
        </p:spPr>
        <p:txBody>
          <a:bodyPr lIns="914400" rIns="914400" anchor="ctr"/>
          <a:lstStyle>
            <a:lvl1pPr algn="ctr">
              <a:lnSpc>
                <a:spcPct val="110000"/>
              </a:lnSpc>
              <a:spcBef>
                <a:spcPts val="0"/>
              </a:spcBef>
              <a:spcAft>
                <a:spcPts val="0"/>
              </a:spcAft>
              <a:defRPr sz="1400"/>
            </a:lvl1p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above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4" name="Text Placeholder 3"/>
          <p:cNvSpPr>
            <a:spLocks noGrp="1"/>
          </p:cNvSpPr>
          <p:nvPr>
            <p:ph type="body" sz="quarter" idx="16" hasCustomPrompt="1"/>
          </p:nvPr>
        </p:nvSpPr>
        <p:spPr bwMode="gray">
          <a:xfrm>
            <a:off x="12096745" y="20364"/>
            <a:ext cx="73775" cy="60600"/>
          </a:xfr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latin typeface="Arial" panose="020B0604020202020204" pitchFamily="34" charset="0"/>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663575" y="2195273"/>
            <a:ext cx="4544568" cy="1578894"/>
          </a:xfrm>
        </p:spPr>
        <p:txBody>
          <a:bodyPr anchor="b">
            <a:spAutoFit/>
          </a:bodyPr>
          <a:lstStyle>
            <a:lvl1pPr algn="l">
              <a:defRPr sz="3800">
                <a:solidFill>
                  <a:srgbClr val="00396C"/>
                </a:solidFill>
              </a:defRPr>
            </a:lvl1pPr>
          </a:lstStyle>
          <a:p>
            <a:r>
              <a:rPr lang="en-US" dirty="0"/>
              <a:t>Insightful presentation title (mx. 3 lines)</a:t>
            </a:r>
          </a:p>
        </p:txBody>
      </p:sp>
      <p:sp>
        <p:nvSpPr>
          <p:cNvPr id="3" name="Subtitle"/>
          <p:cNvSpPr>
            <a:spLocks noGrp="1"/>
          </p:cNvSpPr>
          <p:nvPr>
            <p:ph type="subTitle" idx="1" hasCustomPrompt="1"/>
          </p:nvPr>
        </p:nvSpPr>
        <p:spPr bwMode="gray">
          <a:xfrm>
            <a:off x="663575" y="4495492"/>
            <a:ext cx="4544568" cy="369332"/>
          </a:xfrm>
        </p:spPr>
        <p:txBody>
          <a:bodyPr>
            <a:spAutoFit/>
          </a:bodyPr>
          <a:lstStyle>
            <a:lvl1pPr marL="0" indent="0" algn="l">
              <a:lnSpc>
                <a:spcPct val="100000"/>
              </a:lnSpc>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663575" y="6072951"/>
            <a:ext cx="4544568" cy="176972"/>
          </a:xfrm>
        </p:spPr>
        <p:txBody>
          <a:bodyPr>
            <a:spAutoFit/>
          </a:bodyPr>
          <a:lstStyle>
            <a:lvl1pPr>
              <a:lnSpc>
                <a:spcPct val="100000"/>
              </a:lnSpc>
              <a:spcBef>
                <a:spcPts val="0"/>
              </a:spcBef>
              <a:spcAft>
                <a:spcPts val="0"/>
              </a:spcAft>
              <a:defRPr sz="1150">
                <a:solidFill>
                  <a:schemeClr val="tx1"/>
                </a:solidFill>
                <a:latin typeface="Arial Black" panose="020B0A04020102020204" pitchFamily="34" charset="0"/>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cxnSp>
        <p:nvCxnSpPr>
          <p:cNvPr id="12" name="Straight Connector 11">
            <a:extLst>
              <a:ext uri="{FF2B5EF4-FFF2-40B4-BE49-F238E27FC236}">
                <a16:creationId xmlns:a16="http://schemas.microsoft.com/office/drawing/2014/main" id="{DAF5F427-BBE0-4292-BEFF-2F85430D1E4B}"/>
              </a:ext>
              <a:ext uri="{C183D7F6-B498-43B3-948B-1728B52AA6E4}">
                <adec:decorative xmlns:adec="http://schemas.microsoft.com/office/drawing/2017/decorative" val="1"/>
              </a:ext>
            </a:extLst>
          </p:cNvPr>
          <p:cNvCxnSpPr>
            <a:cxnSpLocks/>
          </p:cNvCxnSpPr>
          <p:nvPr userDrawn="1"/>
        </p:nvCxnSpPr>
        <p:spPr bwMode="gray">
          <a:xfrm>
            <a:off x="663575" y="3951962"/>
            <a:ext cx="4540988" cy="0"/>
          </a:xfrm>
          <a:prstGeom prst="line">
            <a:avLst/>
          </a:prstGeom>
          <a:ln w="50800" cap="rnd">
            <a:solidFill>
              <a:srgbClr val="E87722"/>
            </a:solidFill>
          </a:ln>
        </p:spPr>
        <p:style>
          <a:lnRef idx="1">
            <a:schemeClr val="accent1"/>
          </a:lnRef>
          <a:fillRef idx="0">
            <a:schemeClr val="accent1"/>
          </a:fillRef>
          <a:effectRef idx="0">
            <a:schemeClr val="accent1"/>
          </a:effectRef>
          <a:fontRef idx="minor">
            <a:schemeClr val="tx1"/>
          </a:fontRef>
        </p:style>
      </p:cxnSp>
      <p:pic>
        <p:nvPicPr>
          <p:cNvPr id="3074" name="Picture 2" descr="Optum">
            <a:extLst>
              <a:ext uri="{FF2B5EF4-FFF2-40B4-BE49-F238E27FC236}">
                <a16:creationId xmlns:a16="http://schemas.microsoft.com/office/drawing/2014/main" id="{97E33419-8CF4-314E-AE9A-520D5AD13FF6}"/>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663575" y="549605"/>
            <a:ext cx="1917850" cy="74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extLst>
    <p:ext uri="{DCECCB84-F9BA-43D5-87BE-67443E8EF086}">
      <p15:sldGuideLst xmlns:p15="http://schemas.microsoft.com/office/powerpoint/2012/main">
        <p15:guide id="1" pos="3280" userDrawn="1">
          <p15:clr>
            <a:srgbClr val="FFC000"/>
          </p15:clr>
        </p15:guide>
        <p15:guide id="2" pos="416" userDrawn="1">
          <p15:clr>
            <a:srgbClr val="FFC000"/>
          </p15:clr>
        </p15:guide>
        <p15:guide id="3" orient="horz" pos="376" userDrawn="1">
          <p15:clr>
            <a:srgbClr val="FFC000"/>
          </p15:clr>
        </p15:guide>
        <p15:guide id="4" orient="horz" pos="2376" userDrawn="1">
          <p15:clr>
            <a:srgbClr val="FFC000"/>
          </p15:clr>
        </p15:guide>
        <p15:guide id="5" orient="horz" pos="2832" userDrawn="1">
          <p15:clr>
            <a:srgbClr val="FFC000"/>
          </p15:clr>
        </p15:guide>
        <p15:guide id="6" pos="3496" userDrawn="1">
          <p15:clr>
            <a:srgbClr val="FBAE40"/>
          </p15:clr>
        </p15:guide>
        <p15:guide id="7" orient="horz" pos="39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bwMode="gray">
          <a:xfrm>
            <a:off x="2168891" y="5380714"/>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15" name="Header 5">
            <a:extLst>
              <a:ext uri="{C183D7F6-B498-43B3-948B-1728B52AA6E4}">
                <adec:decorative xmlns:adec="http://schemas.microsoft.com/office/drawing/2017/decorative" val="1"/>
              </a:ext>
            </a:extLst>
          </p:cNvPr>
          <p:cNvSpPr>
            <a:spLocks noGrp="1"/>
          </p:cNvSpPr>
          <p:nvPr>
            <p:ph type="body" sz="quarter" idx="23" hasCustomPrompt="1"/>
          </p:nvPr>
        </p:nvSpPr>
        <p:spPr bwMode="gray">
          <a:xfrm>
            <a:off x="795338" y="5284258"/>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14" name="Text 4"/>
          <p:cNvSpPr>
            <a:spLocks noGrp="1"/>
          </p:cNvSpPr>
          <p:nvPr>
            <p:ph type="body" sz="quarter" idx="22" hasCustomPrompt="1"/>
          </p:nvPr>
        </p:nvSpPr>
        <p:spPr bwMode="gray">
          <a:xfrm>
            <a:off x="2165263" y="4549229"/>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13" name="Header 4">
            <a:extLst>
              <a:ext uri="{C183D7F6-B498-43B3-948B-1728B52AA6E4}">
                <adec:decorative xmlns:adec="http://schemas.microsoft.com/office/drawing/2017/decorative" val="1"/>
              </a:ext>
            </a:extLst>
          </p:cNvPr>
          <p:cNvSpPr>
            <a:spLocks noGrp="1"/>
          </p:cNvSpPr>
          <p:nvPr>
            <p:ph type="body" sz="quarter" idx="21" hasCustomPrompt="1"/>
          </p:nvPr>
        </p:nvSpPr>
        <p:spPr bwMode="gray">
          <a:xfrm>
            <a:off x="795338" y="4452774"/>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26" name="Text 3"/>
          <p:cNvSpPr>
            <a:spLocks noGrp="1"/>
          </p:cNvSpPr>
          <p:nvPr>
            <p:ph type="body" sz="quarter" idx="20" hasCustomPrompt="1"/>
          </p:nvPr>
        </p:nvSpPr>
        <p:spPr bwMode="gray">
          <a:xfrm>
            <a:off x="2168891" y="3717745"/>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9" name="Header 3">
            <a:extLst>
              <a:ext uri="{C183D7F6-B498-43B3-948B-1728B52AA6E4}">
                <adec:decorative xmlns:adec="http://schemas.microsoft.com/office/drawing/2017/decorative" val="1"/>
              </a:ext>
            </a:extLst>
          </p:cNvPr>
          <p:cNvSpPr>
            <a:spLocks noGrp="1"/>
          </p:cNvSpPr>
          <p:nvPr>
            <p:ph type="body" sz="quarter" idx="17" hasCustomPrompt="1"/>
          </p:nvPr>
        </p:nvSpPr>
        <p:spPr bwMode="gray">
          <a:xfrm>
            <a:off x="795338" y="3621290"/>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25" name="Text 2"/>
          <p:cNvSpPr>
            <a:spLocks noGrp="1"/>
          </p:cNvSpPr>
          <p:nvPr>
            <p:ph type="body" sz="quarter" idx="19" hasCustomPrompt="1"/>
          </p:nvPr>
        </p:nvSpPr>
        <p:spPr bwMode="gray">
          <a:xfrm>
            <a:off x="2168891" y="2886262"/>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28" name="Header 2">
            <a:extLst>
              <a:ext uri="{C183D7F6-B498-43B3-948B-1728B52AA6E4}">
                <adec:decorative xmlns:adec="http://schemas.microsoft.com/office/drawing/2017/decorative" val="1"/>
              </a:ext>
            </a:extLst>
          </p:cNvPr>
          <p:cNvSpPr>
            <a:spLocks noGrp="1"/>
          </p:cNvSpPr>
          <p:nvPr>
            <p:ph type="body" sz="quarter" idx="16" hasCustomPrompt="1"/>
          </p:nvPr>
        </p:nvSpPr>
        <p:spPr bwMode="gray">
          <a:xfrm>
            <a:off x="795338" y="2789806"/>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9" name="Text 1"/>
          <p:cNvSpPr>
            <a:spLocks noGrp="1"/>
          </p:cNvSpPr>
          <p:nvPr>
            <p:ph type="body" sz="quarter" idx="18" hasCustomPrompt="1"/>
          </p:nvPr>
        </p:nvSpPr>
        <p:spPr bwMode="gray">
          <a:xfrm>
            <a:off x="2165263" y="2054777"/>
            <a:ext cx="7772400" cy="538609"/>
          </a:xfrm>
        </p:spPr>
        <p:txBody>
          <a:bodyPr lIns="0" tIns="0" rIns="0" bIns="0" anchor="ctr" anchorCtr="0">
            <a:spAutoFit/>
          </a:bodyPr>
          <a:lstStyle>
            <a:lvl1pPr>
              <a:lnSpc>
                <a:spcPct val="100000"/>
              </a:lnSpc>
              <a:spcBef>
                <a:spcPts val="600"/>
              </a:spcBef>
              <a:spcAft>
                <a:spcPts val="0"/>
              </a:spcAft>
              <a:defRPr sz="1600"/>
            </a:lvl1pPr>
            <a:lvl2pPr marL="169863" indent="-169863">
              <a:lnSpc>
                <a:spcPct val="100000"/>
              </a:lnSpc>
              <a:spcBef>
                <a:spcPts val="600"/>
              </a:spcBef>
              <a:spcAft>
                <a:spcPts val="0"/>
              </a:spcAft>
              <a:defRPr sz="1400"/>
            </a:lvl2pPr>
          </a:lstStyle>
          <a:p>
            <a:pPr lvl="0"/>
            <a:r>
              <a:rPr lang="en-US" dirty="0"/>
              <a:t>Level 1 text is 16pt Arial, hit return, then tab to get to level 2 — 14pt</a:t>
            </a:r>
          </a:p>
          <a:p>
            <a:pPr lvl="1"/>
            <a:r>
              <a:rPr lang="en-US" dirty="0"/>
              <a:t>Second level</a:t>
            </a:r>
          </a:p>
        </p:txBody>
      </p:sp>
      <p:sp>
        <p:nvSpPr>
          <p:cNvPr id="8" name="Header 1">
            <a:extLst>
              <a:ext uri="{C183D7F6-B498-43B3-948B-1728B52AA6E4}">
                <adec:decorative xmlns:adec="http://schemas.microsoft.com/office/drawing/2017/decorative" val="1"/>
              </a:ext>
            </a:extLst>
          </p:cNvPr>
          <p:cNvSpPr>
            <a:spLocks noGrp="1"/>
          </p:cNvSpPr>
          <p:nvPr>
            <p:ph type="body" sz="quarter" idx="14" hasCustomPrompt="1"/>
          </p:nvPr>
        </p:nvSpPr>
        <p:spPr bwMode="gray">
          <a:xfrm>
            <a:off x="795338" y="1958322"/>
            <a:ext cx="965201" cy="731520"/>
          </a:xfrm>
          <a:solidFill>
            <a:schemeClr val="bg1">
              <a:lumMod val="95000"/>
            </a:schemeClr>
          </a:solidFill>
        </p:spPr>
        <p:txBody>
          <a:bodyPr lIns="91440" tIns="45720" rIns="9144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tx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box and place icon here</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5"/>
          </p:nvPr>
        </p:nvSpPr>
        <p:spPr bwMode="gray"/>
        <p:txBody>
          <a:bodyPr/>
          <a:lstStyle/>
          <a:p>
            <a:fld id="{AD747724-1602-0C48-B63A-BC434A81E1FF}" type="datetime1">
              <a:rPr lang="en-US" smtClean="0"/>
              <a:t>7/21/22</a:t>
            </a:fld>
            <a:endParaRPr lang="en-US" dirty="0"/>
          </a:p>
        </p:txBody>
      </p:sp>
      <p:sp>
        <p:nvSpPr>
          <p:cNvPr id="11" name="Slide Number Placeholder 10"/>
          <p:cNvSpPr>
            <a:spLocks noGrp="1"/>
          </p:cNvSpPr>
          <p:nvPr>
            <p:ph type="sldNum" sz="quarter" idx="27"/>
          </p:nvPr>
        </p:nvSpPr>
        <p:spPr bwMode="gray"/>
        <p:txBody>
          <a:bodyPr/>
          <a:lstStyle/>
          <a:p>
            <a:fld id="{901F1369-4AEB-4520-96C0-9F78886180C1}" type="slidenum">
              <a:rPr lang="en-US" smtClean="0"/>
              <a:pPr/>
              <a:t>‹#›</a:t>
            </a:fld>
            <a:endParaRPr lang="en-US" dirty="0"/>
          </a:p>
        </p:txBody>
      </p:sp>
      <p:cxnSp>
        <p:nvCxnSpPr>
          <p:cNvPr id="23" name="Straight Connector 22">
            <a:extLst>
              <a:ext uri="{FF2B5EF4-FFF2-40B4-BE49-F238E27FC236}">
                <a16:creationId xmlns:a16="http://schemas.microsoft.com/office/drawing/2014/main" id="{A2EAEF06-62C5-4879-A17E-A521EDCA4128}"/>
              </a:ext>
              <a:ext uri="{C183D7F6-B498-43B3-948B-1728B52AA6E4}">
                <adec:decorative xmlns:adec="http://schemas.microsoft.com/office/drawing/2017/decorative" val="1"/>
              </a:ext>
            </a:extLst>
          </p:cNvPr>
          <p:cNvCxnSpPr>
            <a:cxnSpLocks/>
          </p:cNvCxnSpPr>
          <p:nvPr userDrawn="1"/>
        </p:nvCxnSpPr>
        <p:spPr bwMode="gray">
          <a:xfrm>
            <a:off x="795338" y="1725620"/>
            <a:ext cx="106044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646426"/>
      </p:ext>
    </p:extLst>
  </p:cSld>
  <p:clrMapOvr>
    <a:masterClrMapping/>
  </p:clrMapOvr>
  <p:extLst>
    <p:ext uri="{DCECCB84-F9BA-43D5-87BE-67443E8EF086}">
      <p15:sldGuideLst xmlns:p15="http://schemas.microsoft.com/office/powerpoint/2012/main">
        <p15:guide id="1" pos="504" userDrawn="1">
          <p15:clr>
            <a:srgbClr val="FFC000"/>
          </p15:clr>
        </p15:guide>
        <p15:guide id="2" pos="1360" userDrawn="1">
          <p15:clr>
            <a:srgbClr val="FFC000"/>
          </p15:clr>
        </p15:guide>
        <p15:guide id="3" pos="1112" userDrawn="1">
          <p15:clr>
            <a:srgbClr val="FFC000"/>
          </p15:clr>
        </p15:guide>
        <p15:guide id="4" pos="6264" userDrawn="1">
          <p15:clr>
            <a:srgbClr val="FFC000"/>
          </p15:clr>
        </p15:guide>
        <p15:guide id="5" orient="horz" pos="664" userDrawn="1">
          <p15:clr>
            <a:srgbClr val="FFC000"/>
          </p15:clr>
        </p15:guide>
        <p15:guide id="6" orient="horz" pos="3792" userDrawn="1">
          <p15:clr>
            <a:srgbClr val="C35EA4"/>
          </p15:clr>
        </p15:guide>
        <p15:guide id="7" orient="horz" pos="720" userDrawn="1">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 uri="{C183D7F6-B498-43B3-948B-1728B52AA6E4}">
                <adec:decorative xmlns:adec="http://schemas.microsoft.com/office/drawing/2017/decorative" val="1"/>
              </a:ext>
            </a:extLst>
          </p:cNvPr>
          <p:cNvSpPr>
            <a:spLocks noGrp="1"/>
          </p:cNvSpPr>
          <p:nvPr>
            <p:ph type="pic" sz="quarter" idx="21" hasCustomPrompt="1"/>
          </p:nvPr>
        </p:nvSpPr>
        <p:spPr bwMode="gray">
          <a:xfrm>
            <a:off x="7900988" y="1862137"/>
            <a:ext cx="3795712" cy="4160520"/>
          </a:xfrm>
          <a:solidFill>
            <a:schemeClr val="bg1">
              <a:lumMod val="95000"/>
            </a:schemeClr>
          </a:solidFill>
        </p:spPr>
        <p:txBody>
          <a:bodyPr lIns="91440" tIns="0" rIns="91440"/>
          <a:lstStyle>
            <a:lvl1pPr algn="ctr">
              <a:defRPr sz="1200">
                <a:solidFill>
                  <a:schemeClr val="tx1"/>
                </a:solidFill>
              </a:defRPr>
            </a:lvl1pPr>
          </a:lstStyle>
          <a:p>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 </a:t>
            </a:r>
          </a:p>
        </p:txBody>
      </p:sp>
      <p:sp>
        <p:nvSpPr>
          <p:cNvPr id="9" name="Text 1"/>
          <p:cNvSpPr>
            <a:spLocks noGrp="1"/>
          </p:cNvSpPr>
          <p:nvPr>
            <p:ph type="body" sz="quarter" idx="18" hasCustomPrompt="1"/>
          </p:nvPr>
        </p:nvSpPr>
        <p:spPr bwMode="gray">
          <a:xfrm>
            <a:off x="495299" y="1862137"/>
            <a:ext cx="7132320" cy="128016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25" name="Text 2"/>
          <p:cNvSpPr>
            <a:spLocks noGrp="1"/>
          </p:cNvSpPr>
          <p:nvPr>
            <p:ph type="body" sz="quarter" idx="19" hasCustomPrompt="1"/>
          </p:nvPr>
        </p:nvSpPr>
        <p:spPr bwMode="gray">
          <a:xfrm>
            <a:off x="495299" y="3302317"/>
            <a:ext cx="7132320" cy="128016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26" name="Text 3"/>
          <p:cNvSpPr>
            <a:spLocks noGrp="1"/>
          </p:cNvSpPr>
          <p:nvPr>
            <p:ph type="body" sz="quarter" idx="20" hasCustomPrompt="1"/>
          </p:nvPr>
        </p:nvSpPr>
        <p:spPr bwMode="gray">
          <a:xfrm>
            <a:off x="495299" y="4742497"/>
            <a:ext cx="7132320" cy="128016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2"/>
          </p:nvPr>
        </p:nvSpPr>
        <p:spPr bwMode="gray"/>
        <p:txBody>
          <a:bodyPr/>
          <a:lstStyle/>
          <a:p>
            <a:fld id="{0A4504F5-CDC4-9142-A50A-B1F080A5CF33}" type="datetime1">
              <a:rPr lang="en-US" smtClean="0"/>
              <a:t>7/21/22</a:t>
            </a:fld>
            <a:endParaRPr lang="en-US" dirty="0"/>
          </a:p>
        </p:txBody>
      </p:sp>
      <p:sp>
        <p:nvSpPr>
          <p:cNvPr id="10" name="Slide Number Placeholder 9"/>
          <p:cNvSpPr>
            <a:spLocks noGrp="1"/>
          </p:cNvSpPr>
          <p:nvPr>
            <p:ph type="sldNum" sz="quarter" idx="24"/>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extLst>
    <p:ext uri="{DCECCB84-F9BA-43D5-87BE-67443E8EF086}">
      <p15:sldGuideLst xmlns:p15="http://schemas.microsoft.com/office/powerpoint/2012/main">
        <p15:guide id="1" pos="4808" userDrawn="1">
          <p15:clr>
            <a:srgbClr val="FFC000"/>
          </p15:clr>
        </p15:guide>
        <p15:guide id="2" pos="4976" userDrawn="1">
          <p15:clr>
            <a:srgbClr val="FFC000"/>
          </p15:clr>
        </p15:guide>
        <p15:guide id="3" orient="horz" pos="664" userDrawn="1">
          <p15:clr>
            <a:srgbClr val="FFC000"/>
          </p15:clr>
        </p15:guide>
        <p15:guide id="4" orient="horz" pos="3792" userDrawn="1">
          <p15:clr>
            <a:srgbClr val="C35EA4"/>
          </p15:clr>
        </p15:guide>
        <p15:guide id="5" orient="horz" pos="720" userDrawn="1">
          <p15:clr>
            <a:srgbClr val="FFC00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 uri="{C183D7F6-B498-43B3-948B-1728B52AA6E4}">
                <adec:decorative xmlns:adec="http://schemas.microsoft.com/office/drawing/2017/decorative" val="1"/>
              </a:ext>
            </a:extLst>
          </p:cNvPr>
          <p:cNvSpPr>
            <a:spLocks noGrp="1"/>
          </p:cNvSpPr>
          <p:nvPr>
            <p:ph type="pic" sz="quarter" idx="21" hasCustomPrompt="1"/>
          </p:nvPr>
        </p:nvSpPr>
        <p:spPr bwMode="gray">
          <a:xfrm>
            <a:off x="7900988" y="1862137"/>
            <a:ext cx="3795712" cy="4160520"/>
          </a:xfrm>
          <a:solidFill>
            <a:schemeClr val="bg1">
              <a:lumMod val="95000"/>
            </a:schemeClr>
          </a:solidFill>
        </p:spPr>
        <p:txBody>
          <a:bodyPr lIns="91440" tIns="0" rIns="91440"/>
          <a:lstStyle>
            <a:lvl1pPr marL="0" marR="0" indent="0" algn="ctr"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sz="1200">
                <a:solidFill>
                  <a:schemeClr val="tx1"/>
                </a:solidFill>
              </a:defRPr>
            </a:lvl1pPr>
          </a:lstStyle>
          <a:p>
            <a:pPr marL="0" marR="0" lvl="0" indent="0" algn="ctr"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1" name="Text 4"/>
          <p:cNvSpPr>
            <a:spLocks noGrp="1"/>
          </p:cNvSpPr>
          <p:nvPr>
            <p:ph type="body" sz="quarter" idx="22" hasCustomPrompt="1"/>
          </p:nvPr>
        </p:nvSpPr>
        <p:spPr bwMode="gray">
          <a:xfrm>
            <a:off x="495300" y="5062537"/>
            <a:ext cx="7132320" cy="96012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26" name="Text 3"/>
          <p:cNvSpPr>
            <a:spLocks noGrp="1"/>
          </p:cNvSpPr>
          <p:nvPr>
            <p:ph type="body" sz="quarter" idx="20" hasCustomPrompt="1"/>
          </p:nvPr>
        </p:nvSpPr>
        <p:spPr bwMode="gray">
          <a:xfrm>
            <a:off x="495300" y="3995737"/>
            <a:ext cx="7132320" cy="96012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25" name="Text 2"/>
          <p:cNvSpPr>
            <a:spLocks noGrp="1"/>
          </p:cNvSpPr>
          <p:nvPr>
            <p:ph type="body" sz="quarter" idx="19" hasCustomPrompt="1"/>
          </p:nvPr>
        </p:nvSpPr>
        <p:spPr bwMode="gray">
          <a:xfrm>
            <a:off x="495300" y="2928937"/>
            <a:ext cx="7132320" cy="96012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9" name="Text 1"/>
          <p:cNvSpPr>
            <a:spLocks noGrp="1"/>
          </p:cNvSpPr>
          <p:nvPr>
            <p:ph type="body" sz="quarter" idx="18" hasCustomPrompt="1"/>
          </p:nvPr>
        </p:nvSpPr>
        <p:spPr bwMode="gray">
          <a:xfrm>
            <a:off x="495300" y="1862137"/>
            <a:ext cx="7132320" cy="960120"/>
          </a:xfrm>
          <a:solidFill>
            <a:schemeClr val="accent6"/>
          </a:solidFill>
        </p:spPr>
        <p:txBody>
          <a:bodyPr lIns="137160" tIns="91440" rIns="137160" bIns="91440"/>
          <a:lstStyle>
            <a:lvl1pPr>
              <a:lnSpc>
                <a:spcPct val="100000"/>
              </a:lnSpc>
              <a:spcBef>
                <a:spcPts val="600"/>
              </a:spcBef>
              <a:spcAft>
                <a:spcPts val="0"/>
              </a:spcAft>
              <a:defRPr sz="1600">
                <a:solidFill>
                  <a:schemeClr val="tx1"/>
                </a:solidFill>
              </a:defRPr>
            </a:lvl1pPr>
            <a:lvl2pPr marL="169863" indent="-169863">
              <a:lnSpc>
                <a:spcPct val="100000"/>
              </a:lnSpc>
              <a:spcBef>
                <a:spcPts val="600"/>
              </a:spcBef>
              <a:spcAft>
                <a:spcPts val="0"/>
              </a:spcAft>
              <a:defRPr sz="1400">
                <a:solidFill>
                  <a:schemeClr val="tx1"/>
                </a:solidFill>
              </a:defRPr>
            </a:lvl2pPr>
          </a:lstStyle>
          <a:p>
            <a:pPr lvl="0"/>
            <a:r>
              <a:rPr lang="en-US" dirty="0"/>
              <a:t>Level 1 text is 16pt Arial, hit return, then tab to get to level 2 — 14pt</a:t>
            </a:r>
          </a:p>
          <a:p>
            <a:pPr lvl="1"/>
            <a:r>
              <a:rPr lang="en-US" dirty="0"/>
              <a:t>Second level</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3"/>
          </p:nvPr>
        </p:nvSpPr>
        <p:spPr bwMode="gray"/>
        <p:txBody>
          <a:bodyPr/>
          <a:lstStyle/>
          <a:p>
            <a:fld id="{2AEB309B-8A1D-EB48-B06A-B12EF7E53C95}" type="datetime1">
              <a:rPr lang="en-US" smtClean="0"/>
              <a:t>7/21/22</a:t>
            </a:fld>
            <a:endParaRPr lang="en-US" dirty="0"/>
          </a:p>
        </p:txBody>
      </p:sp>
      <p:sp>
        <p:nvSpPr>
          <p:cNvPr id="10" name="Slide Number Placeholder 9"/>
          <p:cNvSpPr>
            <a:spLocks noGrp="1"/>
          </p:cNvSpPr>
          <p:nvPr>
            <p:ph type="sldNum" sz="quarter" idx="25"/>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extLst>
    <p:ext uri="{DCECCB84-F9BA-43D5-87BE-67443E8EF086}">
      <p15:sldGuideLst xmlns:p15="http://schemas.microsoft.com/office/powerpoint/2012/main">
        <p15:guide id="1" pos="4808" userDrawn="1">
          <p15:clr>
            <a:srgbClr val="FFC000"/>
          </p15:clr>
        </p15:guide>
        <p15:guide id="2" pos="4976" userDrawn="1">
          <p15:clr>
            <a:srgbClr val="FFC000"/>
          </p15:clr>
        </p15:guide>
        <p15:guide id="3" orient="horz" pos="664" userDrawn="1">
          <p15:clr>
            <a:srgbClr val="FFC000"/>
          </p15:clr>
        </p15:guide>
        <p15:guide id="4" orient="horz" pos="3792" userDrawn="1">
          <p15:clr>
            <a:srgbClr val="C35EA4"/>
          </p15:clr>
        </p15:guide>
        <p15:guide id="5" orient="horz" pos="720" userDrawn="1">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 uri="{C183D7F6-B498-43B3-948B-1728B52AA6E4}">
                <adec:decorative xmlns:adec="http://schemas.microsoft.com/office/drawing/2017/decorative" val="1"/>
              </a:ext>
            </a:extLst>
          </p:cNvPr>
          <p:cNvSpPr>
            <a:spLocks noGrp="1"/>
          </p:cNvSpPr>
          <p:nvPr>
            <p:ph type="pic" sz="quarter" idx="21" hasCustomPrompt="1"/>
          </p:nvPr>
        </p:nvSpPr>
        <p:spPr bwMode="gray">
          <a:xfrm>
            <a:off x="7900988" y="1862138"/>
            <a:ext cx="3795712" cy="4157662"/>
          </a:xfrm>
          <a:solidFill>
            <a:schemeClr val="bg1">
              <a:lumMod val="95000"/>
            </a:schemeClr>
          </a:solidFill>
        </p:spPr>
        <p:txBody>
          <a:bodyPr lIns="91440" tIns="0" rIns="91440"/>
          <a:lstStyle>
            <a:lvl1pPr algn="ctr">
              <a:defRPr sz="1200">
                <a:solidFill>
                  <a:schemeClr val="tx1"/>
                </a:solidFill>
              </a:defRPr>
            </a:lvl1pPr>
          </a:lstStyle>
          <a:p>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3" name="Text 5"/>
          <p:cNvSpPr>
            <a:spLocks noGrp="1"/>
          </p:cNvSpPr>
          <p:nvPr>
            <p:ph type="body" sz="quarter" idx="23" hasCustomPrompt="1"/>
          </p:nvPr>
        </p:nvSpPr>
        <p:spPr bwMode="gray">
          <a:xfrm>
            <a:off x="495300" y="5287555"/>
            <a:ext cx="7133051" cy="732245"/>
          </a:xfrm>
          <a:solidFill>
            <a:schemeClr val="accent6"/>
          </a:solidFill>
        </p:spPr>
        <p:txBody>
          <a:bodyPr lIns="137160" tIns="91440" rIns="137160" bIns="91440"/>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defRPr sz="1200">
                <a:solidFill>
                  <a:schemeClr val="tx1"/>
                </a:solidFill>
              </a:defRPr>
            </a:lvl2pPr>
          </a:lstStyle>
          <a:p>
            <a:pPr lvl="0"/>
            <a:r>
              <a:rPr lang="en-US" dirty="0"/>
              <a:t>Level 1 text is 14pt Arial, hit return, then tab to get to level 2 — 12pt</a:t>
            </a:r>
          </a:p>
          <a:p>
            <a:pPr lvl="1"/>
            <a:r>
              <a:rPr lang="en-US" dirty="0"/>
              <a:t>Second level</a:t>
            </a:r>
          </a:p>
        </p:txBody>
      </p:sp>
      <p:sp>
        <p:nvSpPr>
          <p:cNvPr id="11" name="Text 4"/>
          <p:cNvSpPr>
            <a:spLocks noGrp="1"/>
          </p:cNvSpPr>
          <p:nvPr>
            <p:ph type="body" sz="quarter" idx="22" hasCustomPrompt="1"/>
          </p:nvPr>
        </p:nvSpPr>
        <p:spPr bwMode="gray">
          <a:xfrm>
            <a:off x="495300" y="4431200"/>
            <a:ext cx="7133051" cy="732245"/>
          </a:xfrm>
          <a:solidFill>
            <a:schemeClr val="accent6"/>
          </a:solidFill>
        </p:spPr>
        <p:txBody>
          <a:bodyPr lIns="137160" tIns="91440" rIns="137160" bIns="91440"/>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defRPr sz="1200">
                <a:solidFill>
                  <a:schemeClr val="tx1"/>
                </a:solidFill>
              </a:defRPr>
            </a:lvl2pPr>
          </a:lstStyle>
          <a:p>
            <a:pPr lvl="0"/>
            <a:r>
              <a:rPr lang="en-US" dirty="0"/>
              <a:t>Level 1 text is 14pt Arial, hit return, then tab to get to level 2 — 12pt</a:t>
            </a:r>
          </a:p>
          <a:p>
            <a:pPr lvl="1"/>
            <a:r>
              <a:rPr lang="en-US" dirty="0"/>
              <a:t>Second level</a:t>
            </a:r>
          </a:p>
        </p:txBody>
      </p:sp>
      <p:sp>
        <p:nvSpPr>
          <p:cNvPr id="26" name="Text 3"/>
          <p:cNvSpPr>
            <a:spLocks noGrp="1"/>
          </p:cNvSpPr>
          <p:nvPr>
            <p:ph type="body" sz="quarter" idx="20" hasCustomPrompt="1"/>
          </p:nvPr>
        </p:nvSpPr>
        <p:spPr bwMode="gray">
          <a:xfrm>
            <a:off x="495300" y="3574846"/>
            <a:ext cx="7133051" cy="732245"/>
          </a:xfrm>
          <a:solidFill>
            <a:schemeClr val="accent6"/>
          </a:solidFill>
        </p:spPr>
        <p:txBody>
          <a:bodyPr lIns="137160" tIns="91440" rIns="137160" bIns="91440"/>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defRPr sz="1200">
                <a:solidFill>
                  <a:schemeClr val="tx1"/>
                </a:solidFill>
              </a:defRPr>
            </a:lvl2pPr>
          </a:lstStyle>
          <a:p>
            <a:pPr lvl="0"/>
            <a:r>
              <a:rPr lang="en-US" dirty="0"/>
              <a:t>Level 1 text is 14pt Arial, hit return, then tab to get to level 2 — 12pt</a:t>
            </a:r>
          </a:p>
          <a:p>
            <a:pPr lvl="1"/>
            <a:r>
              <a:rPr lang="en-US" dirty="0"/>
              <a:t>Second level</a:t>
            </a:r>
          </a:p>
        </p:txBody>
      </p:sp>
      <p:sp>
        <p:nvSpPr>
          <p:cNvPr id="25" name="Text 2"/>
          <p:cNvSpPr>
            <a:spLocks noGrp="1"/>
          </p:cNvSpPr>
          <p:nvPr>
            <p:ph type="body" sz="quarter" idx="19" hasCustomPrompt="1"/>
          </p:nvPr>
        </p:nvSpPr>
        <p:spPr bwMode="gray">
          <a:xfrm>
            <a:off x="495300" y="2718492"/>
            <a:ext cx="7133051" cy="732245"/>
          </a:xfrm>
          <a:solidFill>
            <a:schemeClr val="accent6"/>
          </a:solidFill>
        </p:spPr>
        <p:txBody>
          <a:bodyPr lIns="137160" tIns="91440" rIns="137160" bIns="91440"/>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defRPr sz="1200">
                <a:solidFill>
                  <a:schemeClr val="tx1"/>
                </a:solidFill>
              </a:defRPr>
            </a:lvl2pPr>
          </a:lstStyle>
          <a:p>
            <a:pPr lvl="0"/>
            <a:r>
              <a:rPr lang="en-US" dirty="0"/>
              <a:t>Level 1 text is 14pt Arial, hit return, then tab to get to level 2 — 12pt</a:t>
            </a:r>
          </a:p>
          <a:p>
            <a:pPr lvl="1"/>
            <a:r>
              <a:rPr lang="en-US" dirty="0"/>
              <a:t>Second level</a:t>
            </a:r>
          </a:p>
        </p:txBody>
      </p:sp>
      <p:sp>
        <p:nvSpPr>
          <p:cNvPr id="9" name="Text 1"/>
          <p:cNvSpPr>
            <a:spLocks noGrp="1"/>
          </p:cNvSpPr>
          <p:nvPr>
            <p:ph type="body" sz="quarter" idx="18" hasCustomPrompt="1"/>
          </p:nvPr>
        </p:nvSpPr>
        <p:spPr bwMode="gray">
          <a:xfrm>
            <a:off x="495300" y="1862138"/>
            <a:ext cx="7133051" cy="732245"/>
          </a:xfrm>
          <a:solidFill>
            <a:schemeClr val="accent6"/>
          </a:solidFill>
        </p:spPr>
        <p:txBody>
          <a:bodyPr lIns="137160" tIns="91440" rIns="137160" bIns="91440"/>
          <a:lstStyle>
            <a:lvl1pPr>
              <a:lnSpc>
                <a:spcPct val="100000"/>
              </a:lnSpc>
              <a:spcBef>
                <a:spcPts val="600"/>
              </a:spcBef>
              <a:spcAft>
                <a:spcPts val="0"/>
              </a:spcAft>
              <a:defRPr sz="1400">
                <a:solidFill>
                  <a:schemeClr val="tx1"/>
                </a:solidFill>
              </a:defRPr>
            </a:lvl1pPr>
            <a:lvl2pPr marL="169863" indent="-169863">
              <a:lnSpc>
                <a:spcPct val="100000"/>
              </a:lnSpc>
              <a:spcBef>
                <a:spcPts val="600"/>
              </a:spcBef>
              <a:spcAft>
                <a:spcPts val="0"/>
              </a:spcAft>
              <a:defRPr sz="1200">
                <a:solidFill>
                  <a:schemeClr val="tx1"/>
                </a:solidFill>
              </a:defRPr>
            </a:lvl2pPr>
          </a:lstStyle>
          <a:p>
            <a:pPr lvl="0"/>
            <a:r>
              <a:rPr lang="en-US" dirty="0"/>
              <a:t>Level 1 text is 14pt Arial, hit return, then tab to get to level 2 — 12pt</a:t>
            </a:r>
          </a:p>
          <a:p>
            <a:pPr lvl="1"/>
            <a:r>
              <a:rPr lang="en-US" dirty="0"/>
              <a:t>Second level</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4"/>
          </p:nvPr>
        </p:nvSpPr>
        <p:spPr bwMode="gray"/>
        <p:txBody>
          <a:bodyPr/>
          <a:lstStyle/>
          <a:p>
            <a:fld id="{34370CD1-28BB-7045-A60A-D3C3CD52B6FE}" type="datetime1">
              <a:rPr lang="en-US" smtClean="0"/>
              <a:t>7/21/22</a:t>
            </a:fld>
            <a:endParaRPr lang="en-US" dirty="0"/>
          </a:p>
        </p:txBody>
      </p:sp>
      <p:sp>
        <p:nvSpPr>
          <p:cNvPr id="10" name="Slide Number Placeholder 9"/>
          <p:cNvSpPr>
            <a:spLocks noGrp="1"/>
          </p:cNvSpPr>
          <p:nvPr>
            <p:ph type="sldNum" sz="quarter" idx="2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extLst>
    <p:ext uri="{DCECCB84-F9BA-43D5-87BE-67443E8EF086}">
      <p15:sldGuideLst xmlns:p15="http://schemas.microsoft.com/office/powerpoint/2012/main">
        <p15:guide id="1" pos="4808" userDrawn="1">
          <p15:clr>
            <a:srgbClr val="FFC000"/>
          </p15:clr>
        </p15:guide>
        <p15:guide id="2" pos="4976" userDrawn="1">
          <p15:clr>
            <a:srgbClr val="FFC000"/>
          </p15:clr>
        </p15:guide>
        <p15:guide id="3" orient="horz" pos="664" userDrawn="1">
          <p15:clr>
            <a:srgbClr val="FFC000"/>
          </p15:clr>
        </p15:guide>
        <p15:guide id="4" orient="horz" pos="3792" userDrawn="1">
          <p15:clr>
            <a:srgbClr val="C35EA4"/>
          </p15:clr>
        </p15:guide>
        <p15:guide id="5" orient="horz" pos="720" userDrawn="1">
          <p15:clr>
            <a:srgbClr val="FFC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sp>
        <p:nvSpPr>
          <p:cNvPr id="8" name="Date Placeholder 7"/>
          <p:cNvSpPr>
            <a:spLocks noGrp="1"/>
          </p:cNvSpPr>
          <p:nvPr>
            <p:ph type="dt" sz="half" idx="10"/>
          </p:nvPr>
        </p:nvSpPr>
        <p:spPr bwMode="gray"/>
        <p:txBody>
          <a:bodyPr/>
          <a:lstStyle/>
          <a:p>
            <a:fld id="{B77B6763-2DFE-E245-8A7F-B695DC47267D}" type="datetime1">
              <a:rPr lang="en-US" smtClean="0"/>
              <a:t>7/21/22</a:t>
            </a:fld>
            <a:endParaRPr lang="en-US" dirty="0"/>
          </a:p>
        </p:txBody>
      </p:sp>
      <p:sp>
        <p:nvSpPr>
          <p:cNvPr id="16" name="Slide Number Placeholder 15"/>
          <p:cNvSpPr>
            <a:spLocks noGrp="1"/>
          </p:cNvSpPr>
          <p:nvPr>
            <p:ph type="sldNum" sz="quarter" idx="12"/>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extLst>
    <p:ext uri="{DCECCB84-F9BA-43D5-87BE-67443E8EF086}">
      <p15:sldGuideLst xmlns:p15="http://schemas.microsoft.com/office/powerpoint/2012/main">
        <p15:guide id="1" orient="horz" pos="312" userDrawn="1">
          <p15:clr>
            <a:srgbClr val="C35EA4"/>
          </p15:clr>
        </p15:guide>
        <p15:guide id="2" orient="horz" pos="3792" userDrawn="1">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bwMode="gray">
          <a:xfrm>
            <a:off x="8001000" y="0"/>
            <a:ext cx="4191000" cy="6858000"/>
          </a:xfrm>
          <a:prstGeom prst="rect">
            <a:avLst/>
          </a:prstGeom>
          <a:solidFill>
            <a:srgbClr val="E877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1114424" y="3212427"/>
            <a:ext cx="6309360" cy="1246495"/>
          </a:xfrm>
        </p:spPr>
        <p:txBody>
          <a:bodyPr anchor="b"/>
          <a:lstStyle>
            <a:lvl1pPr>
              <a:defRPr sz="4500">
                <a:solidFill>
                  <a:schemeClr val="tx1"/>
                </a:solidFill>
              </a:defRPr>
            </a:lvl1pPr>
          </a:lstStyle>
          <a:p>
            <a:r>
              <a:rPr lang="en-US" dirty="0"/>
              <a:t>Section title; Arial 45pt, sentence case</a:t>
            </a:r>
          </a:p>
        </p:txBody>
      </p:sp>
      <p:sp>
        <p:nvSpPr>
          <p:cNvPr id="3" name="Subtitle"/>
          <p:cNvSpPr>
            <a:spLocks noGrp="1"/>
          </p:cNvSpPr>
          <p:nvPr>
            <p:ph type="body" idx="1" hasCustomPrompt="1"/>
          </p:nvPr>
        </p:nvSpPr>
        <p:spPr bwMode="gray">
          <a:xfrm>
            <a:off x="1114424" y="4629605"/>
            <a:ext cx="6309360" cy="332399"/>
          </a:xfrm>
        </p:spPr>
        <p:txBody>
          <a:bodyPr wrap="square">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(if needed); Arial 24pt</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pic>
        <p:nvPicPr>
          <p:cNvPr id="12" name="Picture 11">
            <a:extLst>
              <a:ext uri="{FF2B5EF4-FFF2-40B4-BE49-F238E27FC236}">
                <a16:creationId xmlns:a16="http://schemas.microsoft.com/office/drawing/2014/main" id="{7AE52016-67EB-4D28-8F9C-2A36862B478E}"/>
              </a:ext>
            </a:extLst>
          </p:cNvPr>
          <p:cNvPicPr>
            <a:picLocks noChangeAspect="1"/>
          </p:cNvPicPr>
          <p:nvPr userDrawn="1"/>
        </p:nvPicPr>
        <p:blipFill>
          <a:blip r:embed="rId4"/>
          <a:stretch>
            <a:fillRect/>
          </a:stretch>
        </p:blipFill>
        <p:spPr>
          <a:xfrm>
            <a:off x="2842229" y="1162416"/>
            <a:ext cx="2103588" cy="878197"/>
          </a:xfrm>
          <a:prstGeom prst="rect">
            <a:avLst/>
          </a:prstGeom>
        </p:spPr>
      </p:pic>
      <p:pic>
        <p:nvPicPr>
          <p:cNvPr id="4098" name="Picture 2" descr="Optum">
            <a:extLst>
              <a:ext uri="{FF2B5EF4-FFF2-40B4-BE49-F238E27FC236}">
                <a16:creationId xmlns:a16="http://schemas.microsoft.com/office/drawing/2014/main" id="{9A7A91E1-6FF9-284C-8E4C-00C75D91BBF2}"/>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593387" y="1084595"/>
            <a:ext cx="2153232" cy="83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guide id="3" orient="horz" pos="2808" userDrawn="1">
          <p15:clr>
            <a:srgbClr val="FFC000"/>
          </p15:clr>
        </p15:guide>
        <p15:guide id="4" orient="horz" pos="2912" userDrawn="1">
          <p15:clr>
            <a:srgbClr val="FFC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1114424" y="3212427"/>
            <a:ext cx="6309360" cy="1246495"/>
          </a:xfrm>
        </p:spPr>
        <p:txBody>
          <a:bodyPr anchor="b"/>
          <a:lstStyle>
            <a:lvl1pPr>
              <a:defRPr sz="4500">
                <a:solidFill>
                  <a:schemeClr val="tx1"/>
                </a:solidFill>
              </a:defRPr>
            </a:lvl1pPr>
          </a:lstStyle>
          <a:p>
            <a:r>
              <a:rPr lang="en-US" dirty="0"/>
              <a:t>Section title; Arial 45pt, sentence case</a:t>
            </a:r>
          </a:p>
        </p:txBody>
      </p:sp>
      <p:sp>
        <p:nvSpPr>
          <p:cNvPr id="3" name="Subtitle"/>
          <p:cNvSpPr>
            <a:spLocks noGrp="1"/>
          </p:cNvSpPr>
          <p:nvPr>
            <p:ph type="body" idx="1" hasCustomPrompt="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(if needed); Arial 24pt</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 uri="{C183D7F6-B498-43B3-948B-1728B52AA6E4}">
                <adec:decorative xmlns:adec="http://schemas.microsoft.com/office/drawing/2017/decorative" val="1"/>
              </a:ext>
            </a:extLst>
          </p:cNvPr>
          <p:cNvSpPr/>
          <p:nvPr userDrawn="1"/>
        </p:nvSpPr>
        <p:spPr bwMode="gray">
          <a:xfrm>
            <a:off x="8001000" y="0"/>
            <a:ext cx="4191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pic>
        <p:nvPicPr>
          <p:cNvPr id="13" name="Picture 12">
            <a:extLst>
              <a:ext uri="{FF2B5EF4-FFF2-40B4-BE49-F238E27FC236}">
                <a16:creationId xmlns:a16="http://schemas.microsoft.com/office/drawing/2014/main" id="{F48BF4EA-2DA6-4007-8106-811516F6ECEA}"/>
              </a:ext>
            </a:extLst>
          </p:cNvPr>
          <p:cNvPicPr>
            <a:picLocks noChangeAspect="1"/>
          </p:cNvPicPr>
          <p:nvPr userDrawn="1"/>
        </p:nvPicPr>
        <p:blipFill>
          <a:blip r:embed="rId4"/>
          <a:stretch>
            <a:fillRect/>
          </a:stretch>
        </p:blipFill>
        <p:spPr>
          <a:xfrm>
            <a:off x="2755964" y="1162416"/>
            <a:ext cx="2103588" cy="878197"/>
          </a:xfrm>
          <a:prstGeom prst="rect">
            <a:avLst/>
          </a:prstGeom>
        </p:spPr>
      </p:pic>
      <p:pic>
        <p:nvPicPr>
          <p:cNvPr id="14" name="Picture 2" descr="Optum">
            <a:extLst>
              <a:ext uri="{FF2B5EF4-FFF2-40B4-BE49-F238E27FC236}">
                <a16:creationId xmlns:a16="http://schemas.microsoft.com/office/drawing/2014/main" id="{A1DE3720-A044-0546-9669-098BF70ACC19}"/>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593387" y="1084595"/>
            <a:ext cx="2153232" cy="83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guide id="3" orient="horz" pos="2808" userDrawn="1">
          <p15:clr>
            <a:srgbClr val="FFC000"/>
          </p15:clr>
        </p15:guide>
        <p15:guide id="4" orient="horz" pos="2912" userDrawn="1">
          <p15:clr>
            <a:srgbClr val="FFC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1114424" y="3212427"/>
            <a:ext cx="6309360" cy="1246495"/>
          </a:xfrm>
        </p:spPr>
        <p:txBody>
          <a:bodyPr anchor="b"/>
          <a:lstStyle>
            <a:lvl1pPr>
              <a:defRPr sz="4500">
                <a:solidFill>
                  <a:schemeClr val="tx1"/>
                </a:solidFill>
              </a:defRPr>
            </a:lvl1pPr>
          </a:lstStyle>
          <a:p>
            <a:r>
              <a:rPr lang="en-US" dirty="0"/>
              <a:t>Section title; Arial 45pt, sentence case</a:t>
            </a:r>
          </a:p>
        </p:txBody>
      </p:sp>
      <p:sp>
        <p:nvSpPr>
          <p:cNvPr id="3" name="Subtitle"/>
          <p:cNvSpPr>
            <a:spLocks noGrp="1"/>
          </p:cNvSpPr>
          <p:nvPr>
            <p:ph type="body" idx="1" hasCustomPrompt="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(if needed); Arial 24pt</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 uri="{C183D7F6-B498-43B3-948B-1728B52AA6E4}">
                <adec:decorative xmlns:adec="http://schemas.microsoft.com/office/drawing/2017/decorative" val="1"/>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pic>
        <p:nvPicPr>
          <p:cNvPr id="13" name="Picture 12">
            <a:extLst>
              <a:ext uri="{FF2B5EF4-FFF2-40B4-BE49-F238E27FC236}">
                <a16:creationId xmlns:a16="http://schemas.microsoft.com/office/drawing/2014/main" id="{D65BD8CC-A727-4144-BE5E-E6C977F31B43}"/>
              </a:ext>
            </a:extLst>
          </p:cNvPr>
          <p:cNvPicPr>
            <a:picLocks noChangeAspect="1"/>
          </p:cNvPicPr>
          <p:nvPr userDrawn="1"/>
        </p:nvPicPr>
        <p:blipFill>
          <a:blip r:embed="rId4"/>
          <a:stretch>
            <a:fillRect/>
          </a:stretch>
        </p:blipFill>
        <p:spPr>
          <a:xfrm>
            <a:off x="2593054" y="1162416"/>
            <a:ext cx="2103588" cy="878197"/>
          </a:xfrm>
          <a:prstGeom prst="rect">
            <a:avLst/>
          </a:prstGeom>
        </p:spPr>
      </p:pic>
      <p:pic>
        <p:nvPicPr>
          <p:cNvPr id="14" name="Picture 2" descr="Optum">
            <a:extLst>
              <a:ext uri="{FF2B5EF4-FFF2-40B4-BE49-F238E27FC236}">
                <a16:creationId xmlns:a16="http://schemas.microsoft.com/office/drawing/2014/main" id="{B0021169-82E0-B442-8EA0-6C8E792AF148}"/>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593387" y="1162415"/>
            <a:ext cx="1952843" cy="75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guide id="3" orient="horz" pos="2808" userDrawn="1">
          <p15:clr>
            <a:srgbClr val="FFC000"/>
          </p15:clr>
        </p15:guide>
        <p15:guide id="4" orient="horz" pos="2912" userDrawn="1">
          <p15:clr>
            <a:srgbClr val="FFC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1114424" y="3212427"/>
            <a:ext cx="6309360" cy="1246495"/>
          </a:xfrm>
        </p:spPr>
        <p:txBody>
          <a:bodyPr anchor="b"/>
          <a:lstStyle>
            <a:lvl1pPr>
              <a:defRPr sz="4500"/>
            </a:lvl1pPr>
          </a:lstStyle>
          <a:p>
            <a:r>
              <a:rPr lang="en-US" dirty="0"/>
              <a:t>Section title; Arial 45pt, sentence case</a:t>
            </a:r>
          </a:p>
        </p:txBody>
      </p:sp>
      <p:sp>
        <p:nvSpPr>
          <p:cNvPr id="3" name="Subtitle"/>
          <p:cNvSpPr>
            <a:spLocks noGrp="1"/>
          </p:cNvSpPr>
          <p:nvPr>
            <p:ph type="body" idx="1" hasCustomPrompt="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(if needed); Arial 24pt</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 uri="{C183D7F6-B498-43B3-948B-1728B52AA6E4}">
                <adec:decorative xmlns:adec="http://schemas.microsoft.com/office/drawing/2017/decorative" val="1"/>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pic>
        <p:nvPicPr>
          <p:cNvPr id="13" name="Picture 12">
            <a:extLst>
              <a:ext uri="{FF2B5EF4-FFF2-40B4-BE49-F238E27FC236}">
                <a16:creationId xmlns:a16="http://schemas.microsoft.com/office/drawing/2014/main" id="{2D5A907A-4446-4671-93AE-BE40845D8BB1}"/>
              </a:ext>
            </a:extLst>
          </p:cNvPr>
          <p:cNvPicPr>
            <a:picLocks noChangeAspect="1"/>
          </p:cNvPicPr>
          <p:nvPr userDrawn="1"/>
        </p:nvPicPr>
        <p:blipFill>
          <a:blip r:embed="rId4"/>
          <a:stretch>
            <a:fillRect/>
          </a:stretch>
        </p:blipFill>
        <p:spPr>
          <a:xfrm>
            <a:off x="2747338" y="1162416"/>
            <a:ext cx="2103588" cy="878197"/>
          </a:xfrm>
          <a:prstGeom prst="rect">
            <a:avLst/>
          </a:prstGeom>
        </p:spPr>
      </p:pic>
      <p:pic>
        <p:nvPicPr>
          <p:cNvPr id="14" name="Picture 2" descr="Optum">
            <a:extLst>
              <a:ext uri="{FF2B5EF4-FFF2-40B4-BE49-F238E27FC236}">
                <a16:creationId xmlns:a16="http://schemas.microsoft.com/office/drawing/2014/main" id="{A5A2F4D2-659E-EF49-A2FF-B7B427946333}"/>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593387" y="1162415"/>
            <a:ext cx="1952843" cy="75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guide id="3" orient="horz" pos="2808" userDrawn="1">
          <p15:clr>
            <a:srgbClr val="FFC000"/>
          </p15:clr>
        </p15:guide>
        <p15:guide id="4" orient="horz" pos="2912" userDrawn="1">
          <p15:clr>
            <a:srgbClr val="FFC00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1114424" y="3212427"/>
            <a:ext cx="6309360" cy="1246495"/>
          </a:xfrm>
        </p:spPr>
        <p:txBody>
          <a:bodyPr anchor="b"/>
          <a:lstStyle>
            <a:lvl1pPr>
              <a:defRPr sz="4500">
                <a:solidFill>
                  <a:schemeClr val="tx1"/>
                </a:solidFill>
              </a:defRPr>
            </a:lvl1pPr>
          </a:lstStyle>
          <a:p>
            <a:r>
              <a:rPr lang="en-US" dirty="0"/>
              <a:t>Section title; Arial 45pt, sentence case</a:t>
            </a:r>
          </a:p>
        </p:txBody>
      </p:sp>
      <p:sp>
        <p:nvSpPr>
          <p:cNvPr id="3" name="Subtitle"/>
          <p:cNvSpPr>
            <a:spLocks noGrp="1"/>
          </p:cNvSpPr>
          <p:nvPr>
            <p:ph type="body" idx="1" hasCustomPrompt="1"/>
          </p:nvPr>
        </p:nvSpPr>
        <p:spPr bwMode="gray">
          <a:xfrm>
            <a:off x="1114424" y="4629605"/>
            <a:ext cx="6309360" cy="332399"/>
          </a:xfrm>
        </p:spPr>
        <p:txBody>
          <a:bodyPr>
            <a:spAutoFit/>
          </a:bodyPr>
          <a:lstStyle>
            <a:lvl1pPr marL="0" indent="0">
              <a:lnSpc>
                <a:spcPct val="90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(if needed); Arial 24pt</a:t>
            </a:r>
          </a:p>
        </p:txBody>
      </p:sp>
      <p:sp>
        <p:nvSpPr>
          <p:cNvPr id="5" name="Image Placeholder">
            <a:extLst>
              <a:ext uri="{C183D7F6-B498-43B3-948B-1728B52AA6E4}">
                <adec:decorative xmlns:adec="http://schemas.microsoft.com/office/drawing/2017/decorative" val="1"/>
              </a:ext>
            </a:extLst>
          </p:cNvPr>
          <p:cNvSpPr>
            <a:spLocks noGrp="1"/>
          </p:cNvSpPr>
          <p:nvPr>
            <p:ph type="pic" sz="quarter" idx="10" hasCustomPrompt="1"/>
          </p:nvPr>
        </p:nvSpPr>
        <p:spPr bwMode="gray">
          <a:xfrm>
            <a:off x="8000999" y="0"/>
            <a:ext cx="4191000" cy="6858000"/>
          </a:xfrm>
          <a:solidFill>
            <a:schemeClr val="bg1">
              <a:lumMod val="95000"/>
            </a:schemeClr>
          </a:solidFill>
        </p:spPr>
        <p:txBody>
          <a:bodyPr lIns="91440" rIns="91440" anchor="t" anchorCtr="0"/>
          <a:lstStyle>
            <a:lvl1pPr algn="ctr">
              <a:defRPr sz="1200">
                <a:solidFill>
                  <a:schemeClr val="tx1"/>
                </a:solidFill>
              </a:defRPr>
            </a:lvl1pPr>
          </a:lstStyle>
          <a:p>
            <a:br>
              <a:rPr lang="en-US" dirty="0"/>
            </a:br>
            <a:br>
              <a:rPr lang="en-US" dirty="0"/>
            </a:br>
            <a:br>
              <a:rPr lang="en-US" dirty="0"/>
            </a:br>
            <a:br>
              <a:rPr lang="en-US" dirty="0"/>
            </a:br>
            <a:br>
              <a:rPr lang="en-US" dirty="0"/>
            </a:br>
            <a:br>
              <a:rPr lang="en-US" dirty="0"/>
            </a:br>
            <a:br>
              <a:rPr lang="en-US" dirty="0"/>
            </a:br>
            <a:r>
              <a:rPr lang="en-US" dirty="0"/>
              <a:t>An image may be inserted into this region, but the dimensions should remain unchanged. To access brand photography, visit: library.optum.com.</a:t>
            </a:r>
            <a:br>
              <a:rPr lang="en-US" dirty="0"/>
            </a:br>
            <a:br>
              <a:rPr lang="en-US" dirty="0"/>
            </a:br>
            <a:r>
              <a:rPr lang="en-US" dirty="0"/>
              <a:t>Accessing the library requires users to be a part of a SECURE group: </a:t>
            </a:r>
            <a:r>
              <a:rPr lang="en-US" dirty="0" err="1"/>
              <a:t>Optum_Library_Access_Photography</a:t>
            </a:r>
            <a:r>
              <a:rPr lang="en-US" dirty="0"/>
              <a:t>.</a:t>
            </a:r>
            <a:br>
              <a:rPr lang="en-US" dirty="0"/>
            </a:br>
            <a:br>
              <a:rPr lang="en-US" dirty="0"/>
            </a:br>
            <a:r>
              <a:rPr lang="en-US" dirty="0"/>
              <a:t>Request access if necessary.</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pic>
        <p:nvPicPr>
          <p:cNvPr id="10" name="Picture 9">
            <a:extLst>
              <a:ext uri="{FF2B5EF4-FFF2-40B4-BE49-F238E27FC236}">
                <a16:creationId xmlns:a16="http://schemas.microsoft.com/office/drawing/2014/main" id="{CFDED72F-CD95-4F9E-96EE-7C4E40466549}"/>
              </a:ext>
            </a:extLst>
          </p:cNvPr>
          <p:cNvPicPr>
            <a:picLocks noChangeAspect="1"/>
          </p:cNvPicPr>
          <p:nvPr userDrawn="1"/>
        </p:nvPicPr>
        <p:blipFill>
          <a:blip r:embed="rId4"/>
          <a:stretch>
            <a:fillRect/>
          </a:stretch>
        </p:blipFill>
        <p:spPr>
          <a:xfrm>
            <a:off x="2678326" y="1248489"/>
            <a:ext cx="2103588" cy="878197"/>
          </a:xfrm>
          <a:prstGeom prst="rect">
            <a:avLst/>
          </a:prstGeom>
        </p:spPr>
      </p:pic>
      <p:pic>
        <p:nvPicPr>
          <p:cNvPr id="11" name="Picture 2" descr="Optum">
            <a:extLst>
              <a:ext uri="{FF2B5EF4-FFF2-40B4-BE49-F238E27FC236}">
                <a16:creationId xmlns:a16="http://schemas.microsoft.com/office/drawing/2014/main" id="{1B721250-CEA8-C748-BA98-6D9ABC527190}"/>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51753" y="1248489"/>
            <a:ext cx="1848256" cy="71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guide id="3" orient="horz" pos="2808" userDrawn="1">
          <p15:clr>
            <a:srgbClr val="FFC000"/>
          </p15:clr>
        </p15:guide>
        <p15:guide id="4" orient="horz" pos="2912" userDrawn="1">
          <p15:clr>
            <a:srgbClr val="FFC00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10"/>
          </p:nvPr>
        </p:nvSpPr>
        <p:spPr bwMode="gray">
          <a:xfrm>
            <a:off x="0" y="6901782"/>
            <a:ext cx="2743200" cy="30778"/>
          </a:xfrm>
        </p:spPr>
        <p:txBody>
          <a:bodyPr/>
          <a:lstStyle/>
          <a:p>
            <a:fld id="{13761D49-278F-E540-9FB5-72E7EA713880}" type="datetime1">
              <a:rPr lang="en-US" smtClean="0"/>
              <a:t>7/21/22</a:t>
            </a:fld>
            <a:endParaRPr lang="en-US" dirty="0"/>
          </a:p>
        </p:txBody>
      </p:sp>
      <p:sp>
        <p:nvSpPr>
          <p:cNvPr id="6" name="Slide Number Placeholder 5"/>
          <p:cNvSpPr>
            <a:spLocks noGrp="1"/>
          </p:cNvSpPr>
          <p:nvPr>
            <p:ph type="sldNum" sz="quarter" idx="12"/>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1117600" y="4129388"/>
            <a:ext cx="6311900" cy="332399"/>
          </a:xfrm>
        </p:spPr>
        <p:txBody>
          <a:bodyPr anchor="b"/>
          <a:lstStyle>
            <a:lvl1pPr>
              <a:defRPr sz="2400">
                <a:solidFill>
                  <a:schemeClr val="tx1"/>
                </a:solidFill>
              </a:defRPr>
            </a:lvl1pPr>
          </a:lstStyle>
          <a:p>
            <a:r>
              <a:rPr lang="en-US" dirty="0"/>
              <a:t>First Name Last Name</a:t>
            </a:r>
          </a:p>
        </p:txBody>
      </p:sp>
      <p:sp>
        <p:nvSpPr>
          <p:cNvPr id="3" name="Speaker title"/>
          <p:cNvSpPr>
            <a:spLocks noGrp="1"/>
          </p:cNvSpPr>
          <p:nvPr>
            <p:ph type="body" idx="1" hasCustomPrompt="1"/>
          </p:nvPr>
        </p:nvSpPr>
        <p:spPr bwMode="gray">
          <a:xfrm>
            <a:off x="1117600" y="4498889"/>
            <a:ext cx="6311900" cy="276999"/>
          </a:xfrm>
        </p:spPr>
        <p:txBody>
          <a:bodyPr anchor="t">
            <a:spAutoFit/>
          </a:bodyPr>
          <a:lstStyle>
            <a:lvl1pPr marL="0" indent="0">
              <a:lnSpc>
                <a:spcPct val="90000"/>
              </a:lnSpc>
              <a:spcBef>
                <a:spcPts val="0"/>
              </a:spcBef>
              <a:spcAft>
                <a:spcPts val="0"/>
              </a:spcAft>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Title</a:t>
            </a:r>
          </a:p>
        </p:txBody>
      </p:sp>
      <p:sp>
        <p:nvSpPr>
          <p:cNvPr id="9" name="Phone/email"/>
          <p:cNvSpPr>
            <a:spLocks noGrp="1"/>
          </p:cNvSpPr>
          <p:nvPr>
            <p:ph type="body" idx="10" hasCustomPrompt="1"/>
          </p:nvPr>
        </p:nvSpPr>
        <p:spPr bwMode="gray">
          <a:xfrm>
            <a:off x="1117600" y="5099410"/>
            <a:ext cx="6311900" cy="292388"/>
          </a:xfrm>
        </p:spPr>
        <p:txBody>
          <a:bodyPr anchor="ctr">
            <a:sp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1-123-456-7890 (Insert phone #)</a:t>
            </a: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27" name="Thank you or main title"/>
          <p:cNvSpPr>
            <a:spLocks noGrp="1"/>
          </p:cNvSpPr>
          <p:nvPr>
            <p:ph type="body" sz="quarter" idx="11" hasCustomPrompt="1"/>
          </p:nvPr>
        </p:nvSpPr>
        <p:spPr bwMode="gray">
          <a:xfrm>
            <a:off x="1117600" y="2228941"/>
            <a:ext cx="6311900" cy="484748"/>
          </a:xfrm>
        </p:spPr>
        <p:txBody>
          <a:bodyPr anchor="b">
            <a:spAutoFit/>
          </a:bodyPr>
          <a:lstStyle>
            <a:lvl1pPr>
              <a:lnSpc>
                <a:spcPct val="90000"/>
              </a:lnSpc>
              <a:spcBef>
                <a:spcPts val="0"/>
              </a:spcBef>
              <a:spcAft>
                <a:spcPts val="0"/>
              </a:spcAft>
              <a:defRPr sz="35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latin typeface="Arial" panose="020B0604020202020204" pitchFamily="34" charset="0"/>
            </a:endParaRPr>
          </a:p>
        </p:txBody>
      </p:sp>
      <p:sp>
        <p:nvSpPr>
          <p:cNvPr id="28" name="Subtitle"/>
          <p:cNvSpPr>
            <a:spLocks noGrp="1"/>
          </p:cNvSpPr>
          <p:nvPr>
            <p:ph type="body" sz="quarter" idx="12" hasCustomPrompt="1"/>
          </p:nvPr>
        </p:nvSpPr>
        <p:spPr bwMode="gray">
          <a:xfrm>
            <a:off x="1117600" y="2841925"/>
            <a:ext cx="6311900" cy="276999"/>
          </a:xfrm>
        </p:spPr>
        <p:txBody>
          <a:bodyPr>
            <a:spAutoFit/>
          </a:bodyPr>
          <a:lstStyle>
            <a:lvl1pPr>
              <a:lnSpc>
                <a:spcPct val="90000"/>
              </a:lnSpc>
              <a:spcBef>
                <a:spcPts val="0"/>
              </a:spcBef>
              <a:spcAft>
                <a:spcPts val="0"/>
              </a:spcAft>
              <a:defRPr sz="2000">
                <a:solidFill>
                  <a:schemeClr val="tx1"/>
                </a:solidFill>
              </a:defRPr>
            </a:lvl1pPr>
          </a:lstStyle>
          <a:p>
            <a:pPr lvl="0"/>
            <a:r>
              <a:rPr lang="en-US" dirty="0"/>
              <a:t>Insert a subset of closing language (if needed)</a:t>
            </a:r>
          </a:p>
        </p:txBody>
      </p:sp>
      <p:sp>
        <p:nvSpPr>
          <p:cNvPr id="13" name="Rectangle 12">
            <a:extLst>
              <a:ext uri="{FF2B5EF4-FFF2-40B4-BE49-F238E27FC236}">
                <a16:creationId xmlns:a16="http://schemas.microsoft.com/office/drawing/2014/main" id="{B9A1E1C6-3C4B-4122-B59C-04112484B9CF}"/>
              </a:ext>
              <a:ext uri="{C183D7F6-B498-43B3-948B-1728B52AA6E4}">
                <adec:decorative xmlns:adec="http://schemas.microsoft.com/office/drawing/2017/decorative" val="1"/>
              </a:ext>
            </a:extLst>
          </p:cNvPr>
          <p:cNvSpPr/>
          <p:nvPr userDrawn="1"/>
        </p:nvSpPr>
        <p:spPr bwMode="gray">
          <a:xfrm>
            <a:off x="8001000" y="0"/>
            <a:ext cx="4191000" cy="6858000"/>
          </a:xfrm>
          <a:prstGeom prst="rect">
            <a:avLst/>
          </a:prstGeom>
          <a:solidFill>
            <a:srgbClr val="E877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974A87E4-0596-4CC0-9D10-4CDF4ED75A94}"/>
              </a:ext>
              <a:ext uri="{C183D7F6-B498-43B3-948B-1728B52AA6E4}">
                <adec:decorative xmlns:adec="http://schemas.microsoft.com/office/drawing/2017/decorative" val="1"/>
              </a:ext>
            </a:extLst>
          </p:cNvPr>
          <p:cNvCxnSpPr>
            <a:cxnSpLocks/>
          </p:cNvCxnSpPr>
          <p:nvPr userDrawn="1"/>
        </p:nvCxnSpPr>
        <p:spPr bwMode="gray">
          <a:xfrm>
            <a:off x="1117601" y="4000988"/>
            <a:ext cx="6311899"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7C6EA33-F170-4EC4-8F9E-BDF1C690670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5" y="5651673"/>
            <a:ext cx="2093979" cy="635252"/>
          </a:xfrm>
          <a:prstGeom prst="rect">
            <a:avLst/>
          </a:prstGeom>
        </p:spPr>
      </p:pic>
      <p:pic>
        <p:nvPicPr>
          <p:cNvPr id="14" name="Picture 13">
            <a:extLst>
              <a:ext uri="{FF2B5EF4-FFF2-40B4-BE49-F238E27FC236}">
                <a16:creationId xmlns:a16="http://schemas.microsoft.com/office/drawing/2014/main" id="{BCE63C06-C2FB-4112-888D-8F977EED442C}"/>
              </a:ext>
            </a:extLst>
          </p:cNvPr>
          <p:cNvPicPr>
            <a:picLocks noChangeAspect="1"/>
          </p:cNvPicPr>
          <p:nvPr userDrawn="1"/>
        </p:nvPicPr>
        <p:blipFill>
          <a:blip r:embed="rId5"/>
          <a:stretch>
            <a:fillRect/>
          </a:stretch>
        </p:blipFill>
        <p:spPr>
          <a:xfrm>
            <a:off x="2747338" y="5586149"/>
            <a:ext cx="2103588" cy="878197"/>
          </a:xfrm>
          <a:prstGeom prst="rect">
            <a:avLst/>
          </a:prstGeom>
        </p:spPr>
      </p:pic>
    </p:spTree>
    <p:extLst>
      <p:ext uri="{BB962C8B-B14F-4D97-AF65-F5344CB8AC3E}">
        <p14:creationId xmlns:p14="http://schemas.microsoft.com/office/powerpoint/2010/main" val="1802894880"/>
      </p:ext>
    </p:extLst>
  </p:cSld>
  <p:clrMapOvr>
    <a:masterClrMapping/>
  </p:clrMapOvr>
  <p:extLst>
    <p:ext uri="{DCECCB84-F9BA-43D5-87BE-67443E8EF086}">
      <p15:sldGuideLst xmlns:p15="http://schemas.microsoft.com/office/powerpoint/2012/main">
        <p15:guide id="1" pos="704" userDrawn="1">
          <p15:clr>
            <a:srgbClr val="FFC000"/>
          </p15:clr>
        </p15:guide>
        <p15:guide id="2" pos="4680" userDrawn="1">
          <p15:clr>
            <a:srgbClr val="FFC00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cSld name="1_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Tel: 123-456-7890</a:t>
            </a: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rgbClr val="C256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754497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ECF7-4C44-8892-EEE6-E099E30DBA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7A757-2C4A-5EE7-4F64-B38D5BB4FB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877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4D87-1B78-80D1-358B-A066AB79C108}"/>
              </a:ext>
            </a:extLst>
          </p:cNvPr>
          <p:cNvSpPr>
            <a:spLocks noGrp="1"/>
          </p:cNvSpPr>
          <p:nvPr>
            <p:ph type="title"/>
          </p:nvPr>
        </p:nvSpPr>
        <p:spPr>
          <a:xfrm>
            <a:off x="839788" y="365125"/>
            <a:ext cx="10515600" cy="688171"/>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2D30F-54D2-9BED-0E3A-27558B37A1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781891-B55B-EC95-2CBA-F10FD641F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9FD2F-CA7C-1E88-66C3-75D601480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65580A-6DEB-A322-E7BD-AC2BDEA376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758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14"/>
          </p:nvPr>
        </p:nvSpPr>
        <p:spPr bwMode="gray"/>
        <p:txBody>
          <a:bodyPr/>
          <a:lstStyle/>
          <a:p>
            <a:fld id="{A547582A-EBC8-4D46-A074-D39A0FD2FD1F}" type="datetime1">
              <a:rPr lang="en-US" smtClean="0"/>
              <a:t>7/21/22</a:t>
            </a:fld>
            <a:endParaRPr lang="en-US" dirty="0"/>
          </a:p>
        </p:txBody>
      </p:sp>
      <p:sp>
        <p:nvSpPr>
          <p:cNvPr id="5" name="Footer Placeholder 4"/>
          <p:cNvSpPr>
            <a:spLocks noGrp="1"/>
          </p:cNvSpPr>
          <p:nvPr>
            <p:ph type="ftr" sz="quarter" idx="15"/>
          </p:nvPr>
        </p:nvSpPr>
        <p:spPr bwMode="gray">
          <a:xfrm>
            <a:off x="-221372" y="6714699"/>
            <a:ext cx="7315200" cy="123111"/>
          </a:xfrm>
          <a:prstGeom prst="rect">
            <a:avLst/>
          </a:prstGeom>
        </p:spPr>
        <p:txBody>
          <a:bodyPr/>
          <a:lstStyle/>
          <a:p>
            <a:pPr algn="r"/>
            <a:endParaRPr lang="en-US"/>
          </a:p>
        </p:txBody>
      </p:sp>
      <p:sp>
        <p:nvSpPr>
          <p:cNvPr id="7" name="Slide Number Placeholder 6"/>
          <p:cNvSpPr>
            <a:spLocks noGrp="1"/>
          </p:cNvSpPr>
          <p:nvPr>
            <p:ph type="sldNum" sz="quarter" idx="1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3" name="Bullets/content"/>
          <p:cNvSpPr>
            <a:spLocks noGrp="1"/>
          </p:cNvSpPr>
          <p:nvPr>
            <p:ph idx="1" hasCustomPrompt="1"/>
          </p:nvPr>
        </p:nvSpPr>
        <p:spPr bwMode="gray">
          <a:xfrm>
            <a:off x="789137" y="1824854"/>
            <a:ext cx="10613726" cy="3778679"/>
          </a:xfrm>
        </p:spPr>
        <p:txBody>
          <a:bodyPr/>
          <a:lstStyle>
            <a:lvl1pPr>
              <a:defRPr/>
            </a:lvl1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4" name="Date Placeholder 3"/>
          <p:cNvSpPr>
            <a:spLocks noGrp="1"/>
          </p:cNvSpPr>
          <p:nvPr>
            <p:ph type="dt" sz="half" idx="14"/>
          </p:nvPr>
        </p:nvSpPr>
        <p:spPr bwMode="gray"/>
        <p:txBody>
          <a:bodyPr/>
          <a:lstStyle/>
          <a:p>
            <a:fld id="{A3E962AC-8D39-EE43-80E5-9406445C06E9}" type="datetime1">
              <a:rPr lang="en-US" smtClean="0"/>
              <a:t>7/21/22</a:t>
            </a:fld>
            <a:endParaRPr lang="en-US" dirty="0"/>
          </a:p>
        </p:txBody>
      </p:sp>
      <p:sp>
        <p:nvSpPr>
          <p:cNvPr id="7" name="Slide Number Placeholder 6"/>
          <p:cNvSpPr>
            <a:spLocks noGrp="1"/>
          </p:cNvSpPr>
          <p:nvPr>
            <p:ph type="sldNum" sz="quarter" idx="1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3" name="Content Left"/>
          <p:cNvSpPr>
            <a:spLocks noGrp="1"/>
          </p:cNvSpPr>
          <p:nvPr>
            <p:ph sz="half" idx="1" hasCustomPrompt="1"/>
          </p:nvPr>
        </p:nvSpPr>
        <p:spPr bwMode="gray">
          <a:xfrm>
            <a:off x="495300" y="1945933"/>
            <a:ext cx="5486400" cy="3657600"/>
          </a:xfrm>
        </p:spPr>
        <p:txBody>
          <a:bodyPr/>
          <a:lstStyle>
            <a:lvl1pPr>
              <a:defRPr/>
            </a:lvl1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bwMode="gray">
          <a:xfrm>
            <a:off x="6210300" y="1945933"/>
            <a:ext cx="5486400" cy="3657600"/>
          </a:xfrm>
        </p:spPr>
        <p:txBody>
          <a:bodyPr/>
          <a:lstStyle>
            <a:lvl1pPr>
              <a:defRPr/>
            </a:lvl1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5" name="Date Placeholder 4"/>
          <p:cNvSpPr>
            <a:spLocks noGrp="1"/>
          </p:cNvSpPr>
          <p:nvPr>
            <p:ph type="dt" sz="half" idx="14"/>
          </p:nvPr>
        </p:nvSpPr>
        <p:spPr bwMode="gray"/>
        <p:txBody>
          <a:bodyPr/>
          <a:lstStyle/>
          <a:p>
            <a:fld id="{201E2F30-BF36-C247-B2F1-C920405E68F4}" type="datetime1">
              <a:rPr lang="en-US" smtClean="0"/>
              <a:t>7/21/22</a:t>
            </a:fld>
            <a:endParaRPr lang="en-US" dirty="0"/>
          </a:p>
        </p:txBody>
      </p:sp>
      <p:sp>
        <p:nvSpPr>
          <p:cNvPr id="9" name="Slide Number Placeholder 8"/>
          <p:cNvSpPr>
            <a:spLocks noGrp="1"/>
          </p:cNvSpPr>
          <p:nvPr>
            <p:ph type="sldNum" sz="quarter" idx="1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3772" userDrawn="1">
          <p15:clr>
            <a:srgbClr val="FBAE40"/>
          </p15:clr>
        </p15:guide>
        <p15:guide id="5" pos="39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bwMode="gray">
          <a:xfrm>
            <a:off x="495300" y="1945933"/>
            <a:ext cx="5486400" cy="3657600"/>
          </a:xfrm>
        </p:spPr>
        <p:txBody>
          <a:bodyPr/>
          <a:lstStyle>
            <a:lvl1pPr>
              <a:defRPr/>
            </a:lvl1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bwMode="gray">
          <a:xfrm>
            <a:off x="6210300" y="1945933"/>
            <a:ext cx="5486400" cy="3657600"/>
          </a:xfrm>
        </p:spPr>
        <p:txBody>
          <a:bodyPr/>
          <a:lstStyle>
            <a:lvl1pPr>
              <a:defRPr/>
            </a:lvl1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bwMode="gray">
          <a:xfrm>
            <a:off x="495300" y="1143334"/>
            <a:ext cx="5486400" cy="304699"/>
          </a:xfrm>
        </p:spPr>
        <p:txBody>
          <a:bodyPr anchor="t">
            <a:spAutoFit/>
          </a:bodyPr>
          <a:lstStyle>
            <a:lvl1pPr marL="0" indent="0">
              <a:lnSpc>
                <a:spcPct val="90000"/>
              </a:lnSpc>
              <a:spcBef>
                <a:spcPts val="0"/>
              </a:spcBef>
              <a:spcAft>
                <a:spcPts val="0"/>
              </a:spcAft>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subtitle (opt.); Arial 22pt (1 line)</a:t>
            </a:r>
          </a:p>
        </p:txBody>
      </p:sp>
      <p:sp>
        <p:nvSpPr>
          <p:cNvPr id="10" name="Subtitle R"/>
          <p:cNvSpPr>
            <a:spLocks noGrp="1"/>
          </p:cNvSpPr>
          <p:nvPr>
            <p:ph type="body" sz="quarter" idx="3" hasCustomPrompt="1"/>
          </p:nvPr>
        </p:nvSpPr>
        <p:spPr bwMode="gray">
          <a:xfrm>
            <a:off x="6210300" y="1143334"/>
            <a:ext cx="5486400" cy="304699"/>
          </a:xfrm>
        </p:spPr>
        <p:txBody>
          <a:bodyPr wrap="square" anchor="t">
            <a:spAutoFit/>
          </a:bodyPr>
          <a:lstStyle>
            <a:lvl1pPr marL="0" indent="0">
              <a:lnSpc>
                <a:spcPct val="90000"/>
              </a:lnSpc>
              <a:spcBef>
                <a:spcPts val="0"/>
              </a:spcBef>
              <a:spcAft>
                <a:spcPts val="0"/>
              </a:spcAft>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Slide subtitle (opt.); Arial 22pt (1 line)</a:t>
            </a:r>
          </a:p>
        </p:txBody>
      </p:sp>
      <p:sp>
        <p:nvSpPr>
          <p:cNvPr id="2" name="Title"/>
          <p:cNvSpPr>
            <a:spLocks noGrp="1"/>
          </p:cNvSpPr>
          <p:nvPr>
            <p:ph type="title" hasCustomPrompt="1"/>
          </p:nvPr>
        </p:nvSpPr>
        <p:spPr bwMode="gray"/>
        <p:txBody>
          <a:bodyPr/>
          <a:lstStyle>
            <a:lvl1pPr>
              <a:defRPr/>
            </a:lvl1pPr>
          </a:lstStyle>
          <a:p>
            <a:r>
              <a:rPr lang="en-US" dirty="0"/>
              <a:t>Slide title; Arial 30pt bold, sentence case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5" name="Date Placeholder 4"/>
          <p:cNvSpPr>
            <a:spLocks noGrp="1"/>
          </p:cNvSpPr>
          <p:nvPr>
            <p:ph type="dt" sz="half" idx="14"/>
          </p:nvPr>
        </p:nvSpPr>
        <p:spPr bwMode="gray"/>
        <p:txBody>
          <a:bodyPr/>
          <a:lstStyle/>
          <a:p>
            <a:fld id="{C9506BEF-8CCD-BD47-B71A-CCCD40955966}" type="datetime1">
              <a:rPr lang="en-US" smtClean="0"/>
              <a:t>7/21/22</a:t>
            </a:fld>
            <a:endParaRPr lang="en-US" dirty="0"/>
          </a:p>
        </p:txBody>
      </p:sp>
      <p:sp>
        <p:nvSpPr>
          <p:cNvPr id="11" name="Slide Number Placeholder 10"/>
          <p:cNvSpPr>
            <a:spLocks noGrp="1"/>
          </p:cNvSpPr>
          <p:nvPr>
            <p:ph type="sldNum" sz="quarter" idx="16"/>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3772" userDrawn="1">
          <p15:clr>
            <a:srgbClr val="FBAE40"/>
          </p15:clr>
        </p15:guide>
        <p15:guide id="5" pos="391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82F3D32-3680-433F-8631-C7F47FB597A9}"/>
              </a:ext>
              <a:ext uri="{C183D7F6-B498-43B3-948B-1728B52AA6E4}">
                <adec:decorative xmlns:adec="http://schemas.microsoft.com/office/drawing/2017/decorative" val="1"/>
              </a:ext>
            </a:extLst>
          </p:cNvPr>
          <p:cNvCxnSpPr>
            <a:cxnSpLocks/>
          </p:cNvCxnSpPr>
          <p:nvPr userDrawn="1"/>
        </p:nvCxnSpPr>
        <p:spPr bwMode="gray">
          <a:xfrm>
            <a:off x="495302" y="2189083"/>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2748C98-3741-405B-A032-FEBB481AD524}"/>
              </a:ext>
              <a:ext uri="{C183D7F6-B498-43B3-948B-1728B52AA6E4}">
                <adec:decorative xmlns:adec="http://schemas.microsoft.com/office/drawing/2017/decorative" val="1"/>
              </a:ext>
            </a:extLst>
          </p:cNvPr>
          <p:cNvSpPr/>
          <p:nvPr userDrawn="1"/>
        </p:nvSpPr>
        <p:spPr bwMode="gray">
          <a:xfrm>
            <a:off x="5970271" y="1971528"/>
            <a:ext cx="251459" cy="4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3" name="Text R"/>
          <p:cNvSpPr>
            <a:spLocks noGrp="1"/>
          </p:cNvSpPr>
          <p:nvPr>
            <p:ph type="body" sz="quarter" idx="21" hasCustomPrompt="1"/>
          </p:nvPr>
        </p:nvSpPr>
        <p:spPr bwMode="gray">
          <a:xfrm>
            <a:off x="6221728" y="2345351"/>
            <a:ext cx="547497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bwMode="gray">
          <a:xfrm>
            <a:off x="6221728" y="1873663"/>
            <a:ext cx="5474971" cy="246221"/>
          </a:xfrm>
          <a:noFill/>
        </p:spPr>
        <p:txBody>
          <a:bodyPr wrap="square"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bold (max. 1 line)</a:t>
            </a:r>
          </a:p>
        </p:txBody>
      </p:sp>
      <p:sp>
        <p:nvSpPr>
          <p:cNvPr id="31" name="Text L"/>
          <p:cNvSpPr>
            <a:spLocks noGrp="1"/>
          </p:cNvSpPr>
          <p:nvPr>
            <p:ph type="body" sz="quarter" idx="19" hasCustomPrompt="1"/>
          </p:nvPr>
        </p:nvSpPr>
        <p:spPr bwMode="gray">
          <a:xfrm>
            <a:off x="495299" y="2345351"/>
            <a:ext cx="5474972"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bwMode="gray">
          <a:xfrm>
            <a:off x="495300" y="1873663"/>
            <a:ext cx="5474971" cy="246221"/>
          </a:xfrm>
          <a:noFill/>
        </p:spPr>
        <p:txBody>
          <a:bodyPr wrap="square" lIns="0" tIns="0" rIns="0" bIns="0"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bold (max. 1 line)</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2"/>
          </p:nvPr>
        </p:nvSpPr>
        <p:spPr bwMode="gray"/>
        <p:txBody>
          <a:bodyPr/>
          <a:lstStyle/>
          <a:p>
            <a:fld id="{E6FD6D30-9C75-6040-90ED-9235F72580C3}" type="datetime1">
              <a:rPr lang="en-US" smtClean="0"/>
              <a:t>7/21/22</a:t>
            </a:fld>
            <a:endParaRPr lang="en-US" dirty="0"/>
          </a:p>
        </p:txBody>
      </p:sp>
      <p:sp>
        <p:nvSpPr>
          <p:cNvPr id="10" name="Slide Number Placeholder 9"/>
          <p:cNvSpPr>
            <a:spLocks noGrp="1"/>
          </p:cNvSpPr>
          <p:nvPr>
            <p:ph type="sldNum" sz="quarter" idx="24"/>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3764" userDrawn="1">
          <p15:clr>
            <a:srgbClr val="FBAE40"/>
          </p15:clr>
        </p15:guide>
        <p15:guide id="5" pos="39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59C8781-02FB-4D0C-9A70-C1E5497785CD}"/>
              </a:ext>
              <a:ext uri="{C183D7F6-B498-43B3-948B-1728B52AA6E4}">
                <adec:decorative xmlns:adec="http://schemas.microsoft.com/office/drawing/2017/decorative" val="1"/>
              </a:ext>
            </a:extLst>
          </p:cNvPr>
          <p:cNvCxnSpPr>
            <a:cxnSpLocks/>
          </p:cNvCxnSpPr>
          <p:nvPr userDrawn="1"/>
        </p:nvCxnSpPr>
        <p:spPr bwMode="gray">
          <a:xfrm>
            <a:off x="495302" y="2189083"/>
            <a:ext cx="11204573" cy="0"/>
          </a:xfrm>
          <a:prstGeom prst="line">
            <a:avLst/>
          </a:prstGeom>
          <a:ln w="19050" cap="rnd">
            <a:gradFill>
              <a:gsLst>
                <a:gs pos="100000">
                  <a:srgbClr val="F2B411"/>
                </a:gs>
                <a:gs pos="17000">
                  <a:srgbClr val="D13F44"/>
                </a:gs>
              </a:gsLst>
              <a:lin ang="4200000" scaled="0"/>
            </a:gra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54E2A5-A314-479E-8481-A830DC3F5391}"/>
              </a:ext>
              <a:ext uri="{C183D7F6-B498-43B3-948B-1728B52AA6E4}">
                <adec:decorative xmlns:adec="http://schemas.microsoft.com/office/drawing/2017/decorative" val="1"/>
              </a:ext>
            </a:extLst>
          </p:cNvPr>
          <p:cNvSpPr/>
          <p:nvPr userDrawn="1"/>
        </p:nvSpPr>
        <p:spPr bwMode="gray">
          <a:xfrm>
            <a:off x="4061460" y="1914609"/>
            <a:ext cx="251459" cy="4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22" name="Rectangle 21">
            <a:extLst>
              <a:ext uri="{FF2B5EF4-FFF2-40B4-BE49-F238E27FC236}">
                <a16:creationId xmlns:a16="http://schemas.microsoft.com/office/drawing/2014/main" id="{993A5E1F-7467-4E53-B3A9-B84FD24AF5CF}"/>
              </a:ext>
              <a:ext uri="{C183D7F6-B498-43B3-948B-1728B52AA6E4}">
                <adec:decorative xmlns:adec="http://schemas.microsoft.com/office/drawing/2017/decorative" val="1"/>
              </a:ext>
            </a:extLst>
          </p:cNvPr>
          <p:cNvSpPr/>
          <p:nvPr userDrawn="1"/>
        </p:nvSpPr>
        <p:spPr bwMode="gray">
          <a:xfrm>
            <a:off x="7879081" y="1914609"/>
            <a:ext cx="251459" cy="4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panose="020B0604020202020204" pitchFamily="34" charset="0"/>
            </a:endParaRPr>
          </a:p>
        </p:txBody>
      </p:sp>
      <p:sp>
        <p:nvSpPr>
          <p:cNvPr id="33" name="Text 3"/>
          <p:cNvSpPr>
            <a:spLocks noGrp="1"/>
          </p:cNvSpPr>
          <p:nvPr>
            <p:ph type="body" sz="quarter" idx="21" hasCustomPrompt="1"/>
          </p:nvPr>
        </p:nvSpPr>
        <p:spPr bwMode="gray">
          <a:xfrm>
            <a:off x="8130540" y="2345351"/>
            <a:ext cx="3566160"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bwMode="gray">
          <a:xfrm>
            <a:off x="8130540" y="1627441"/>
            <a:ext cx="3566160" cy="492443"/>
          </a:xfrm>
          <a:noFill/>
        </p:spPr>
        <p:txBody>
          <a:bodyPr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32" name="Text 2"/>
          <p:cNvSpPr>
            <a:spLocks noGrp="1"/>
          </p:cNvSpPr>
          <p:nvPr>
            <p:ph type="body" sz="quarter" idx="20" hasCustomPrompt="1"/>
          </p:nvPr>
        </p:nvSpPr>
        <p:spPr bwMode="gray">
          <a:xfrm>
            <a:off x="4312920" y="2345351"/>
            <a:ext cx="3566160"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bwMode="gray">
          <a:xfrm>
            <a:off x="4312920" y="1627441"/>
            <a:ext cx="3566160" cy="492443"/>
          </a:xfrm>
          <a:noFill/>
        </p:spPr>
        <p:txBody>
          <a:bodyPr lIns="0" tIns="0" rIns="0" bIns="0" anchor="b" anchorCtr="0">
            <a:spAutoFit/>
          </a:bodyPr>
          <a:lstStyle>
            <a:lvl1pPr>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31" name="Text 1"/>
          <p:cNvSpPr>
            <a:spLocks noGrp="1"/>
          </p:cNvSpPr>
          <p:nvPr>
            <p:ph type="body" sz="quarter" idx="19" hasCustomPrompt="1"/>
          </p:nvPr>
        </p:nvSpPr>
        <p:spPr bwMode="gray">
          <a:xfrm>
            <a:off x="495300" y="2345351"/>
            <a:ext cx="3566160" cy="3657600"/>
          </a:xfrm>
          <a:solidFill>
            <a:schemeClr val="accent6"/>
          </a:solidFill>
        </p:spPr>
        <p:txBody>
          <a:bodyPr lIns="137160" tIns="91440" rIns="137160" bIns="91440" anchor="t"/>
          <a:lstStyle>
            <a:lvl1pPr marL="0" indent="0" algn="l">
              <a:lnSpc>
                <a:spcPct val="100000"/>
              </a:lnSpc>
              <a:spcBef>
                <a:spcPts val="60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bwMode="gray">
          <a:xfrm>
            <a:off x="495300" y="1627441"/>
            <a:ext cx="3566160" cy="492443"/>
          </a:xfrm>
          <a:noFill/>
        </p:spPr>
        <p:txBody>
          <a:bodyPr lIns="0" tIns="0" rIns="0" bIns="0" anchor="b" anchorCtr="0">
            <a:spAutoFit/>
          </a:bodyPr>
          <a:lstStyle>
            <a:lvl1pPr algn="l">
              <a:lnSpc>
                <a:spcPct val="100000"/>
              </a:lnSpc>
              <a:spcBef>
                <a:spcPts val="0"/>
              </a:spcBef>
              <a:spcAft>
                <a:spcPts val="0"/>
              </a:spcAft>
              <a:defRPr sz="1600" b="1">
                <a:solidFill>
                  <a:schemeClr val="tx1"/>
                </a:solidFill>
              </a:defRPr>
            </a:lvl1pPr>
          </a:lstStyle>
          <a:p>
            <a:pPr lvl="0"/>
            <a:r>
              <a:rPr lang="en-US" dirty="0"/>
              <a:t>Column header; Arial 16pt bold (max. 2 lines)</a:t>
            </a:r>
          </a:p>
        </p:txBody>
      </p:sp>
      <p:sp>
        <p:nvSpPr>
          <p:cNvPr id="6" name="Subtitle"/>
          <p:cNvSpPr>
            <a:spLocks noGrp="1"/>
          </p:cNvSpPr>
          <p:nvPr>
            <p:ph type="body" sz="quarter" idx="13" hasCustomPrompt="1"/>
          </p:nvPr>
        </p:nvSpPr>
        <p:spPr bwMode="gray">
          <a:xfrm>
            <a:off x="495300" y="1143334"/>
            <a:ext cx="11201400" cy="304699"/>
          </a:xfrm>
        </p:spPr>
        <p:txBody>
          <a:bodyPr>
            <a:spAutoFit/>
          </a:bodyPr>
          <a:lstStyle>
            <a:lvl1pPr>
              <a:lnSpc>
                <a:spcPct val="90000"/>
              </a:lnSpc>
              <a:spcBef>
                <a:spcPts val="0"/>
              </a:spcBef>
              <a:spcAft>
                <a:spcPts val="0"/>
              </a:spcAft>
              <a:defRPr sz="2200">
                <a:solidFill>
                  <a:schemeClr val="tx1"/>
                </a:solidFill>
              </a:defRPr>
            </a:lvl1pPr>
          </a:lstStyle>
          <a:p>
            <a:pPr lvl="0"/>
            <a:r>
              <a:rPr lang="en-US" dirty="0"/>
              <a:t>Slide subtitle (optional); Arial 22pt regular, sentence case (1 line)</a:t>
            </a:r>
          </a:p>
        </p:txBody>
      </p:sp>
      <p:sp>
        <p:nvSpPr>
          <p:cNvPr id="2" name="Title"/>
          <p:cNvSpPr>
            <a:spLocks noGrp="1"/>
          </p:cNvSpPr>
          <p:nvPr>
            <p:ph type="title" hasCustomPrompt="1"/>
          </p:nvPr>
        </p:nvSpPr>
        <p:spPr bwMode="gray">
          <a:xfrm>
            <a:off x="495300" y="639689"/>
            <a:ext cx="11201400" cy="415498"/>
          </a:xfrm>
        </p:spPr>
        <p:txBody>
          <a:bodyPr/>
          <a:lstStyle>
            <a:lvl1pPr>
              <a:defRPr/>
            </a:lvl1pPr>
          </a:lstStyle>
          <a:p>
            <a:r>
              <a:rPr lang="en-US" dirty="0"/>
              <a:t>Slide title; Arial 30pt bold, sentence case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3" name="Date Placeholder 2"/>
          <p:cNvSpPr>
            <a:spLocks noGrp="1"/>
          </p:cNvSpPr>
          <p:nvPr>
            <p:ph type="dt" sz="half" idx="22"/>
          </p:nvPr>
        </p:nvSpPr>
        <p:spPr bwMode="gray"/>
        <p:txBody>
          <a:bodyPr/>
          <a:lstStyle/>
          <a:p>
            <a:fld id="{CD0925BC-264C-C34A-A772-1955D0995267}" type="datetime1">
              <a:rPr lang="en-US" smtClean="0"/>
              <a:t>7/21/22</a:t>
            </a:fld>
            <a:endParaRPr lang="en-US" dirty="0"/>
          </a:p>
        </p:txBody>
      </p:sp>
      <p:sp>
        <p:nvSpPr>
          <p:cNvPr id="10" name="Slide Number Placeholder 9"/>
          <p:cNvSpPr>
            <a:spLocks noGrp="1"/>
          </p:cNvSpPr>
          <p:nvPr>
            <p:ph type="sldNum" sz="quarter" idx="24"/>
          </p:nvPr>
        </p:nvSpPr>
        <p:spPr bwMode="gray"/>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extLst>
    <p:ext uri="{DCECCB84-F9BA-43D5-87BE-67443E8EF086}">
      <p15:sldGuideLst xmlns:p15="http://schemas.microsoft.com/office/powerpoint/2012/main">
        <p15:guide id="1" orient="horz" pos="664" userDrawn="1">
          <p15:clr>
            <a:srgbClr val="FFC000"/>
          </p15:clr>
        </p15:guide>
        <p15:guide id="2" orient="horz" pos="3792" userDrawn="1">
          <p15:clr>
            <a:srgbClr val="C35EA4"/>
          </p15:clr>
        </p15:guide>
        <p15:guide id="3" orient="horz" pos="720" userDrawn="1">
          <p15:clr>
            <a:srgbClr val="FFC000"/>
          </p15:clr>
        </p15:guide>
        <p15:guide id="4" pos="2560" userDrawn="1">
          <p15:clr>
            <a:srgbClr val="FBAE40"/>
          </p15:clr>
        </p15:guide>
        <p15:guide id="5" pos="2714" userDrawn="1">
          <p15:clr>
            <a:srgbClr val="FBAE40"/>
          </p15:clr>
        </p15:guide>
        <p15:guide id="6" pos="4967" userDrawn="1">
          <p15:clr>
            <a:srgbClr val="FBAE40"/>
          </p15:clr>
        </p15:guide>
        <p15:guide id="7" pos="5121"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298" y="533017"/>
            <a:ext cx="11201400" cy="415498"/>
          </a:xfrm>
          <a:prstGeom prst="rect">
            <a:avLst/>
          </a:prstGeom>
        </p:spPr>
        <p:txBody>
          <a:bodyPr vert="horz" wrap="square" lIns="0" tIns="0" rIns="0" bIns="0" rtlCol="0" anchor="b">
            <a:spAutoFit/>
          </a:bodyPr>
          <a:lstStyle/>
          <a:p>
            <a:r>
              <a:rPr lang="en-US" noProof="0"/>
              <a:t>Click to edit Master title style</a:t>
            </a:r>
            <a:endParaRPr lang="en-US" noProof="0" dirty="0"/>
          </a:p>
        </p:txBody>
      </p:sp>
      <p:sp>
        <p:nvSpPr>
          <p:cNvPr id="3" name="Content"/>
          <p:cNvSpPr>
            <a:spLocks noGrp="1"/>
          </p:cNvSpPr>
          <p:nvPr>
            <p:ph type="body" idx="1"/>
          </p:nvPr>
        </p:nvSpPr>
        <p:spPr bwMode="gray">
          <a:xfrm>
            <a:off x="789139" y="1405019"/>
            <a:ext cx="10613717" cy="3657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bwMode="gray">
          <a:xfrm>
            <a:off x="0" y="6904356"/>
            <a:ext cx="2743200" cy="30778"/>
          </a:xfrm>
          <a:prstGeom prst="rect">
            <a:avLst/>
          </a:prstGeom>
        </p:spPr>
        <p:txBody>
          <a:bodyPr vert="horz" lIns="0" tIns="0" rIns="0" bIns="0" rtlCol="0" anchor="ctr">
            <a:spAutoFit/>
          </a:bodyPr>
          <a:lstStyle>
            <a:lvl1pPr algn="l">
              <a:defRPr sz="200">
                <a:solidFill>
                  <a:srgbClr val="959595"/>
                </a:solidFill>
                <a:latin typeface="+mn-lt"/>
              </a:defRPr>
            </a:lvl1pPr>
          </a:lstStyle>
          <a:p>
            <a:fld id="{66D6783A-5023-E548-9A7D-5FF86C6334EE}" type="datetime1">
              <a:rPr lang="en-US" smtClean="0"/>
              <a:t>7/21/22</a:t>
            </a:fld>
            <a:endParaRPr lang="en-US" dirty="0"/>
          </a:p>
        </p:txBody>
      </p: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18" name="empower - DO NOT DELETE!!!" hidden="1"/>
          <p:cNvSpPr/>
          <p:nvPr>
            <p:custDataLst>
              <p:tags r:id="rId35"/>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latin typeface="Arial" panose="020B0604020202020204" pitchFamily="34" charset="0"/>
            </a:endParaRPr>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bwMode="gray">
          <a:xfrm>
            <a:off x="11348505" y="6471195"/>
            <a:ext cx="351370" cy="184666"/>
          </a:xfrm>
          <a:prstGeom prst="rect">
            <a:avLst/>
          </a:prstGeom>
        </p:spPr>
        <p:txBody>
          <a:bodyPr vert="horz" wrap="square" lIns="0" tIns="0" rIns="0" bIns="0" rtlCol="0" anchor="ctr">
            <a:spAutoFit/>
          </a:bodyPr>
          <a:lstStyle>
            <a:lvl1pPr algn="r">
              <a:defRPr sz="1200" b="0">
                <a:solidFill>
                  <a:schemeClr val="bg1">
                    <a:lumMod val="50000"/>
                  </a:schemeClr>
                </a:solidFill>
                <a:latin typeface="Arial" panose="020B0604020202020204" pitchFamily="34" charset="0"/>
              </a:defRPr>
            </a:lvl1pPr>
          </a:lstStyle>
          <a:p>
            <a:fld id="{901F1369-4AEB-4520-96C0-9F78886180C1}" type="slidenum">
              <a:rPr lang="en-US" smtClean="0"/>
              <a:pPr/>
              <a:t>‹#›</a:t>
            </a:fld>
            <a:endParaRPr lang="en-US" dirty="0"/>
          </a:p>
        </p:txBody>
      </p:sp>
      <p:sp>
        <p:nvSpPr>
          <p:cNvPr id="23" name="TextBox 5" hidden="1"/>
          <p:cNvSpPr txBox="1"/>
          <p:nvPr>
            <p:custDataLst>
              <p:tags r:id="rId36"/>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latin typeface="Arial" panose="020B0604020202020204" pitchFamily="34" charset="0"/>
            </a:endParaRPr>
          </a:p>
        </p:txBody>
      </p:sp>
      <p:pic>
        <p:nvPicPr>
          <p:cNvPr id="1026" name="Picture 2" descr="Optum">
            <a:extLst>
              <a:ext uri="{FF2B5EF4-FFF2-40B4-BE49-F238E27FC236}">
                <a16:creationId xmlns:a16="http://schemas.microsoft.com/office/drawing/2014/main" id="{545CA87C-4221-BF44-B850-E60D68623D0D}"/>
              </a:ext>
            </a:extLst>
          </p:cNvPr>
          <p:cNvPicPr>
            <a:picLocks noChangeAspect="1" noChangeArrowheads="1"/>
          </p:cNvPicPr>
          <p:nvPr userDrawn="1"/>
        </p:nvPicPr>
        <p:blipFill>
          <a:blip r:embed="rId37" cstate="screen">
            <a:extLst>
              <a:ext uri="{28A0092B-C50C-407E-A947-70E740481C1C}">
                <a14:useLocalDpi xmlns:a14="http://schemas.microsoft.com/office/drawing/2010/main"/>
              </a:ext>
            </a:extLst>
          </a:blip>
          <a:srcRect/>
          <a:stretch>
            <a:fillRect/>
          </a:stretch>
        </p:blipFill>
        <p:spPr bwMode="auto">
          <a:xfrm>
            <a:off x="282191" y="6186651"/>
            <a:ext cx="1305656" cy="5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4006" r:id="rId1"/>
    <p:sldLayoutId id="2147483974" r:id="rId2"/>
    <p:sldLayoutId id="2147483978" r:id="rId3"/>
    <p:sldLayoutId id="2147483979" r:id="rId4"/>
    <p:sldLayoutId id="2147483975" r:id="rId5"/>
    <p:sldLayoutId id="2147483976" r:id="rId6"/>
    <p:sldLayoutId id="2147483977" r:id="rId7"/>
    <p:sldLayoutId id="2147483984" r:id="rId8"/>
    <p:sldLayoutId id="2147483983" r:id="rId9"/>
    <p:sldLayoutId id="2147483982" r:id="rId10"/>
    <p:sldLayoutId id="2147483981" r:id="rId11"/>
    <p:sldLayoutId id="2147483980" r:id="rId12"/>
    <p:sldLayoutId id="2147484004" r:id="rId13"/>
    <p:sldLayoutId id="2147483985" r:id="rId14"/>
    <p:sldLayoutId id="2147483986" r:id="rId15"/>
    <p:sldLayoutId id="2147483987" r:id="rId16"/>
    <p:sldLayoutId id="2147483988"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3" r:id="rId30"/>
    <p:sldLayoutId id="2147484046" r:id="rId31"/>
    <p:sldLayoutId id="2147484048" r:id="rId32"/>
    <p:sldLayoutId id="2147484049" r:id="rId33"/>
  </p:sldLayoutIdLst>
  <p:hf hdr="0" dt="0"/>
  <p:txStyles>
    <p:titleStyle>
      <a:lvl1pPr algn="l" defTabSz="914400" rtl="0" eaLnBrk="1" latinLnBrk="0" hangingPunct="1">
        <a:lnSpc>
          <a:spcPct val="90000"/>
        </a:lnSpc>
        <a:spcBef>
          <a:spcPct val="0"/>
        </a:spcBef>
        <a:buNone/>
        <a:defRPr sz="3000" b="1" kern="1200" baseline="0">
          <a:solidFill>
            <a:srgbClr val="00396C"/>
          </a:solidFill>
          <a:latin typeface="+mj-lt"/>
          <a:ea typeface="+mj-ea"/>
          <a:cs typeface="+mj-cs"/>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Char char="​"/>
        <a:defRPr sz="2000" kern="1200">
          <a:solidFill>
            <a:schemeClr val="tx1"/>
          </a:solidFill>
          <a:latin typeface="+mn-lt"/>
          <a:ea typeface="+mn-ea"/>
          <a:cs typeface="+mn-cs"/>
        </a:defRPr>
      </a:lvl1pPr>
      <a:lvl2pPr marL="230188" indent="-230188" algn="l" defTabSz="914400" rtl="0" eaLnBrk="1" latinLnBrk="0" hangingPunct="1">
        <a:lnSpc>
          <a:spcPct val="100000"/>
        </a:lnSpc>
        <a:spcBef>
          <a:spcPts val="600"/>
        </a:spcBef>
        <a:spcAft>
          <a:spcPts val="0"/>
        </a:spcAft>
        <a:buClr>
          <a:srgbClr val="E87722"/>
        </a:buClr>
        <a:buFont typeface="Arial" panose="020B0604020202020204" pitchFamily="34" charset="0"/>
        <a:buChar char="•"/>
        <a:defRPr sz="20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tx1"/>
          </a:solidFill>
          <a:latin typeface="+mn-lt"/>
          <a:ea typeface="+mn-ea"/>
          <a:cs typeface="+mn-cs"/>
        </a:defRPr>
      </a:lvl3pPr>
      <a:lvl4pPr marL="458788" indent="-230188" algn="l" defTabSz="914400" rtl="0" eaLnBrk="1" latinLnBrk="0" hangingPunct="1">
        <a:lnSpc>
          <a:spcPct val="100000"/>
        </a:lnSpc>
        <a:spcBef>
          <a:spcPts val="600"/>
        </a:spcBef>
        <a:spcAft>
          <a:spcPts val="0"/>
        </a:spcAft>
        <a:buFont typeface="Arial" panose="020B0604020202020204" pitchFamily="34" charset="0"/>
        <a:buChar char="−"/>
        <a:defRPr sz="1800" kern="1200">
          <a:solidFill>
            <a:schemeClr val="tx1"/>
          </a:solidFill>
          <a:latin typeface="+mn-lt"/>
          <a:ea typeface="+mn-ea"/>
          <a:cs typeface="+mn-cs"/>
        </a:defRPr>
      </a:lvl4pPr>
      <a:lvl5pPr marL="685800" indent="-228600" algn="l" defTabSz="914400" rtl="0" eaLnBrk="1" latinLnBrk="0" hangingPunct="1">
        <a:lnSpc>
          <a:spcPct val="100000"/>
        </a:lnSpc>
        <a:spcBef>
          <a:spcPts val="600"/>
        </a:spcBef>
        <a:spcAft>
          <a:spcPts val="0"/>
        </a:spcAft>
        <a:buFont typeface="Arial" panose="020B0604020202020204" pitchFamily="34" charset="0"/>
        <a:buChar char="•"/>
        <a:defRPr sz="1600" kern="1200">
          <a:solidFill>
            <a:schemeClr val="tx1"/>
          </a:solidFill>
          <a:latin typeface="+mn-lt"/>
          <a:ea typeface="+mn-ea"/>
          <a:cs typeface="+mn-cs"/>
        </a:defRPr>
      </a:lvl5pPr>
      <a:lvl6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6pPr>
      <a:lvl7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7pPr>
      <a:lvl8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8pPr>
      <a:lvl9pPr marL="914400" indent="-228600" algn="l" defTabSz="9144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spcBef>
          <a:spcPts val="300"/>
        </a:spcBef>
        <a:spcAft>
          <a:spcPts val="300"/>
        </a:spcAft>
        <a:defRPr sz="1300" kern="1200">
          <a:solidFill>
            <a:schemeClr val="tx1"/>
          </a:solidFill>
          <a:latin typeface="+mn-lt"/>
          <a:ea typeface="+mn-ea"/>
          <a:cs typeface="+mn-cs"/>
        </a:defRPr>
      </a:lvl1pPr>
      <a:lvl2pPr marL="457200" algn="l" defTabSz="914400" rtl="0" eaLnBrk="1" latinLnBrk="0" hangingPunct="1">
        <a:spcBef>
          <a:spcPts val="300"/>
        </a:spcBef>
        <a:spcAft>
          <a:spcPts val="300"/>
        </a:spcAft>
        <a:defRPr sz="1300" kern="1200">
          <a:solidFill>
            <a:schemeClr val="tx1"/>
          </a:solidFill>
          <a:latin typeface="+mn-lt"/>
          <a:ea typeface="+mn-ea"/>
          <a:cs typeface="+mn-cs"/>
        </a:defRPr>
      </a:lvl2pPr>
      <a:lvl3pPr marL="914400" algn="l" defTabSz="914400" rtl="0" eaLnBrk="1" latinLnBrk="0" hangingPunct="1">
        <a:spcBef>
          <a:spcPts val="300"/>
        </a:spcBef>
        <a:spcAft>
          <a:spcPts val="300"/>
        </a:spcAft>
        <a:defRPr sz="1300" kern="1200">
          <a:solidFill>
            <a:schemeClr val="tx1"/>
          </a:solidFill>
          <a:latin typeface="+mn-lt"/>
          <a:ea typeface="+mn-ea"/>
          <a:cs typeface="+mn-cs"/>
        </a:defRPr>
      </a:lvl3pPr>
      <a:lvl4pPr marL="1371600" algn="l" defTabSz="914400" rtl="0" eaLnBrk="1" latinLnBrk="0" hangingPunct="1">
        <a:spcBef>
          <a:spcPts val="300"/>
        </a:spcBef>
        <a:spcAft>
          <a:spcPts val="300"/>
        </a:spcAft>
        <a:defRPr sz="1300" kern="1200">
          <a:solidFill>
            <a:schemeClr val="tx1"/>
          </a:solidFill>
          <a:latin typeface="+mn-lt"/>
          <a:ea typeface="+mn-ea"/>
          <a:cs typeface="+mn-cs"/>
        </a:defRPr>
      </a:lvl4pPr>
      <a:lvl5pPr marL="1828800" algn="l" defTabSz="914400" rtl="0" eaLnBrk="1" latinLnBrk="0" hangingPunct="1">
        <a:spcBef>
          <a:spcPts val="300"/>
        </a:spcBef>
        <a:spcAft>
          <a:spcPts val="300"/>
        </a:spcAft>
        <a:defRPr sz="1300" kern="1200">
          <a:solidFill>
            <a:schemeClr val="tx1"/>
          </a:solidFill>
          <a:latin typeface="+mn-lt"/>
          <a:ea typeface="+mn-ea"/>
          <a:cs typeface="+mn-cs"/>
        </a:defRPr>
      </a:lvl5pPr>
      <a:lvl6pPr marL="2286000" algn="l" defTabSz="914400" rtl="0" eaLnBrk="1" latinLnBrk="0" hangingPunct="1">
        <a:spcBef>
          <a:spcPts val="300"/>
        </a:spcBef>
        <a:spcAft>
          <a:spcPts val="300"/>
        </a:spcAft>
        <a:defRPr sz="1300" kern="1200">
          <a:solidFill>
            <a:schemeClr val="tx1"/>
          </a:solidFill>
          <a:latin typeface="+mn-lt"/>
          <a:ea typeface="+mn-ea"/>
          <a:cs typeface="+mn-cs"/>
        </a:defRPr>
      </a:lvl6pPr>
      <a:lvl7pPr marL="2743200" algn="l" defTabSz="914400" rtl="0" eaLnBrk="1" latinLnBrk="0" hangingPunct="1">
        <a:spcBef>
          <a:spcPts val="300"/>
        </a:spcBef>
        <a:spcAft>
          <a:spcPts val="300"/>
        </a:spcAft>
        <a:defRPr sz="1300" kern="1200">
          <a:solidFill>
            <a:schemeClr val="tx1"/>
          </a:solidFill>
          <a:latin typeface="+mn-lt"/>
          <a:ea typeface="+mn-ea"/>
          <a:cs typeface="+mn-cs"/>
        </a:defRPr>
      </a:lvl7pPr>
      <a:lvl8pPr marL="3200400" algn="l" defTabSz="914400" rtl="0" eaLnBrk="1" latinLnBrk="0" hangingPunct="1">
        <a:spcBef>
          <a:spcPts val="300"/>
        </a:spcBef>
        <a:spcAft>
          <a:spcPts val="300"/>
        </a:spcAft>
        <a:defRPr sz="1300" kern="1200">
          <a:solidFill>
            <a:schemeClr val="tx1"/>
          </a:solidFill>
          <a:latin typeface="+mn-lt"/>
          <a:ea typeface="+mn-ea"/>
          <a:cs typeface="+mn-cs"/>
        </a:defRPr>
      </a:lvl8pPr>
      <a:lvl9pPr marL="3657600" algn="l" defTabSz="914400" rtl="0" eaLnBrk="1" latinLnBrk="0" hangingPunct="1">
        <a:spcBef>
          <a:spcPts val="300"/>
        </a:spcBef>
        <a:spcAft>
          <a:spcPts val="300"/>
        </a:spcAft>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C35EA4"/>
          </p15:clr>
        </p15:guide>
        <p15:guide id="2" pos="737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1000-brains-and-the-ekg-8ef7b1764ccd" TargetMode="External"/><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hyperlink" Target="https://www.youtube.com/watch?v=6VQILbDqaI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www.louisbouchard.ai/third-wave-of-ai-thinking-fast-and-slow/" TargetMode="External"/><Relationship Id="rId2" Type="http://schemas.openxmlformats.org/officeDocument/2006/relationships/hyperlink" Target="https://towardsdatascience.com/thinking-fast-slow-a-machine-learning-practitioners-perspective-6f4bdba2cb44" TargetMode="Externa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https://www.cms.gov/Research-Statistics-Data-and-Systems/Statistics-Trends-and-Reports/NationalHealthExpend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40E4E6-E4EB-43B5-9476-D46A3F3D0229}"/>
              </a:ext>
            </a:extLst>
          </p:cNvPr>
          <p:cNvSpPr>
            <a:spLocks noGrp="1"/>
          </p:cNvSpPr>
          <p:nvPr>
            <p:ph type="body" sz="quarter" idx="16"/>
          </p:nvPr>
        </p:nvSpPr>
        <p:spPr/>
        <p:txBody>
          <a:bodyPr/>
          <a:lstStyle/>
          <a:p>
            <a:endParaRPr lang="en-US"/>
          </a:p>
        </p:txBody>
      </p:sp>
      <p:sp>
        <p:nvSpPr>
          <p:cNvPr id="4" name="Title 3">
            <a:extLst>
              <a:ext uri="{FF2B5EF4-FFF2-40B4-BE49-F238E27FC236}">
                <a16:creationId xmlns:a16="http://schemas.microsoft.com/office/drawing/2014/main" id="{CC569F2D-49C9-4160-98A4-9CB6E2997CA2}"/>
              </a:ext>
            </a:extLst>
          </p:cNvPr>
          <p:cNvSpPr>
            <a:spLocks noGrp="1"/>
          </p:cNvSpPr>
          <p:nvPr>
            <p:ph type="ctrTitle"/>
          </p:nvPr>
        </p:nvSpPr>
        <p:spPr>
          <a:xfrm>
            <a:off x="550930" y="1721565"/>
            <a:ext cx="5259245" cy="1828193"/>
          </a:xfrm>
        </p:spPr>
        <p:txBody>
          <a:bodyPr/>
          <a:lstStyle/>
          <a:p>
            <a:r>
              <a:rPr lang="en-US" sz="4400" dirty="0"/>
              <a:t>How AI Hardware Can Lower the Cost of Healthcare</a:t>
            </a:r>
            <a:endParaRPr lang="en-US" sz="3600" b="0" dirty="0"/>
          </a:p>
        </p:txBody>
      </p:sp>
      <p:sp>
        <p:nvSpPr>
          <p:cNvPr id="5" name="Subtitle 4">
            <a:extLst>
              <a:ext uri="{FF2B5EF4-FFF2-40B4-BE49-F238E27FC236}">
                <a16:creationId xmlns:a16="http://schemas.microsoft.com/office/drawing/2014/main" id="{BA316410-7C4B-4FDA-BEB5-5976034D14FD}"/>
              </a:ext>
            </a:extLst>
          </p:cNvPr>
          <p:cNvSpPr>
            <a:spLocks noGrp="1"/>
          </p:cNvSpPr>
          <p:nvPr>
            <p:ph type="subTitle" idx="1"/>
          </p:nvPr>
        </p:nvSpPr>
        <p:spPr>
          <a:xfrm>
            <a:off x="669265" y="4222338"/>
            <a:ext cx="5259244" cy="1231106"/>
          </a:xfrm>
        </p:spPr>
        <p:txBody>
          <a:bodyPr/>
          <a:lstStyle/>
          <a:p>
            <a:endParaRPr lang="en-US" sz="2000" b="1" dirty="0"/>
          </a:p>
          <a:p>
            <a:r>
              <a:rPr lang="en-US" sz="2000" b="1" dirty="0"/>
              <a:t>Dan McCreary – </a:t>
            </a:r>
            <a:r>
              <a:rPr lang="en-US" sz="2000" dirty="0"/>
              <a:t>Distinguished Engineer</a:t>
            </a:r>
          </a:p>
          <a:p>
            <a:endParaRPr lang="en-US" sz="2000" dirty="0"/>
          </a:p>
          <a:p>
            <a:endParaRPr lang="en-US" sz="2000" dirty="0"/>
          </a:p>
        </p:txBody>
      </p:sp>
      <p:sp>
        <p:nvSpPr>
          <p:cNvPr id="17" name="Text Placeholder 16">
            <a:extLst>
              <a:ext uri="{FF2B5EF4-FFF2-40B4-BE49-F238E27FC236}">
                <a16:creationId xmlns:a16="http://schemas.microsoft.com/office/drawing/2014/main" id="{9B21783C-7522-43C5-8AF4-D4DBD1912927}"/>
              </a:ext>
            </a:extLst>
          </p:cNvPr>
          <p:cNvSpPr>
            <a:spLocks noGrp="1"/>
          </p:cNvSpPr>
          <p:nvPr>
            <p:ph type="body" sz="quarter" idx="13"/>
          </p:nvPr>
        </p:nvSpPr>
        <p:spPr>
          <a:xfrm>
            <a:off x="669265" y="6222904"/>
            <a:ext cx="4978500" cy="276999"/>
          </a:xfrm>
        </p:spPr>
        <p:txBody>
          <a:bodyPr/>
          <a:lstStyle/>
          <a:p>
            <a:r>
              <a:rPr lang="en-US" sz="1800" dirty="0"/>
              <a:t>AI Hardware Summit, Sept 14</a:t>
            </a:r>
            <a:r>
              <a:rPr lang="en-US" sz="1800" baseline="30000" dirty="0"/>
              <a:t>th</a:t>
            </a:r>
            <a:r>
              <a:rPr lang="en-US" sz="1800" dirty="0"/>
              <a:t>, 2022</a:t>
            </a:r>
          </a:p>
        </p:txBody>
      </p:sp>
      <p:pic>
        <p:nvPicPr>
          <p:cNvPr id="6" name="Picture 5">
            <a:extLst>
              <a:ext uri="{FF2B5EF4-FFF2-40B4-BE49-F238E27FC236}">
                <a16:creationId xmlns:a16="http://schemas.microsoft.com/office/drawing/2014/main" id="{4AC7DB9C-17E9-719A-C748-444C4F1EB87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gray">
          <a:xfrm>
            <a:off x="6016749" y="0"/>
            <a:ext cx="6175248" cy="6858000"/>
          </a:xfrm>
          <a:prstGeom prst="rect">
            <a:avLst/>
          </a:prstGeom>
        </p:spPr>
      </p:pic>
    </p:spTree>
    <p:extLst>
      <p:ext uri="{BB962C8B-B14F-4D97-AF65-F5344CB8AC3E}">
        <p14:creationId xmlns:p14="http://schemas.microsoft.com/office/powerpoint/2010/main" val="175725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D637A-7D9C-216B-951B-FAC886DC4CA2}"/>
              </a:ext>
            </a:extLst>
          </p:cNvPr>
          <p:cNvSpPr>
            <a:spLocks noGrp="1"/>
          </p:cNvSpPr>
          <p:nvPr>
            <p:ph type="title"/>
          </p:nvPr>
        </p:nvSpPr>
        <p:spPr/>
        <p:txBody>
          <a:bodyPr/>
          <a:lstStyle/>
          <a:p>
            <a:r>
              <a:rPr lang="en-US" dirty="0"/>
              <a:t>Ways to Lower Costs</a:t>
            </a:r>
          </a:p>
        </p:txBody>
      </p:sp>
      <p:sp>
        <p:nvSpPr>
          <p:cNvPr id="3" name="Content Placeholder 2">
            <a:extLst>
              <a:ext uri="{FF2B5EF4-FFF2-40B4-BE49-F238E27FC236}">
                <a16:creationId xmlns:a16="http://schemas.microsoft.com/office/drawing/2014/main" id="{AC82487F-6207-1F4C-B260-B2FD990300DD}"/>
              </a:ext>
            </a:extLst>
          </p:cNvPr>
          <p:cNvSpPr>
            <a:spLocks noGrp="1"/>
          </p:cNvSpPr>
          <p:nvPr>
            <p:ph idx="1"/>
          </p:nvPr>
        </p:nvSpPr>
        <p:spPr/>
        <p:txBody>
          <a:bodyPr/>
          <a:lstStyle/>
          <a:p>
            <a:r>
              <a:rPr lang="en-US" dirty="0"/>
              <a:t>Use data science to predict if a procedure is cost effective</a:t>
            </a:r>
          </a:p>
        </p:txBody>
      </p:sp>
      <p:sp>
        <p:nvSpPr>
          <p:cNvPr id="5" name="Slide Number Placeholder 4">
            <a:extLst>
              <a:ext uri="{FF2B5EF4-FFF2-40B4-BE49-F238E27FC236}">
                <a16:creationId xmlns:a16="http://schemas.microsoft.com/office/drawing/2014/main" id="{6786220E-BE3D-C901-44F9-E84CC2603CCA}"/>
              </a:ext>
            </a:extLst>
          </p:cNvPr>
          <p:cNvSpPr>
            <a:spLocks noGrp="1"/>
          </p:cNvSpPr>
          <p:nvPr>
            <p:ph type="sldNum" sz="quarter" idx="16"/>
          </p:nvPr>
        </p:nvSpPr>
        <p:spPr/>
        <p:txBody>
          <a:bodyPr/>
          <a:lstStyle/>
          <a:p>
            <a:fld id="{901F1369-4AEB-4520-96C0-9F78886180C1}" type="slidenum">
              <a:rPr lang="en-US" smtClean="0"/>
              <a:pPr/>
              <a:t>10</a:t>
            </a:fld>
            <a:endParaRPr lang="en-US" dirty="0"/>
          </a:p>
        </p:txBody>
      </p:sp>
    </p:spTree>
    <p:extLst>
      <p:ext uri="{BB962C8B-B14F-4D97-AF65-F5344CB8AC3E}">
        <p14:creationId xmlns:p14="http://schemas.microsoft.com/office/powerpoint/2010/main" val="2105846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FF0-B7E5-52D9-C188-51F5A500C5B0}"/>
              </a:ext>
            </a:extLst>
          </p:cNvPr>
          <p:cNvSpPr>
            <a:spLocks noGrp="1"/>
          </p:cNvSpPr>
          <p:nvPr>
            <p:ph type="title"/>
          </p:nvPr>
        </p:nvSpPr>
        <p:spPr>
          <a:xfrm>
            <a:off x="547255" y="242819"/>
            <a:ext cx="10515600" cy="636721"/>
          </a:xfrm>
        </p:spPr>
        <p:txBody>
          <a:bodyPr/>
          <a:lstStyle/>
          <a:p>
            <a:r>
              <a:rPr lang="en-US" dirty="0"/>
              <a:t>The Machine Learning Cul-de-sac</a:t>
            </a:r>
          </a:p>
        </p:txBody>
      </p:sp>
      <p:sp>
        <p:nvSpPr>
          <p:cNvPr id="3" name="Content Placeholder 2">
            <a:extLst>
              <a:ext uri="{FF2B5EF4-FFF2-40B4-BE49-F238E27FC236}">
                <a16:creationId xmlns:a16="http://schemas.microsoft.com/office/drawing/2014/main" id="{84721214-E695-7A36-9C63-3D4B3591742A}"/>
              </a:ext>
            </a:extLst>
          </p:cNvPr>
          <p:cNvSpPr>
            <a:spLocks noGrp="1"/>
          </p:cNvSpPr>
          <p:nvPr>
            <p:ph idx="1"/>
          </p:nvPr>
        </p:nvSpPr>
        <p:spPr>
          <a:xfrm>
            <a:off x="1113345" y="5035741"/>
            <a:ext cx="9053945" cy="887008"/>
          </a:xfrm>
        </p:spPr>
        <p:txBody>
          <a:bodyPr>
            <a:normAutofit/>
          </a:bodyPr>
          <a:lstStyle/>
          <a:p>
            <a:r>
              <a:rPr lang="en-US" dirty="0"/>
              <a:t>Can machine learning alone get us to artificial general intelligence?</a:t>
            </a:r>
          </a:p>
          <a:p>
            <a:r>
              <a:rPr lang="en-US" dirty="0"/>
              <a:t>Rodney Brooks: </a:t>
            </a:r>
            <a:r>
              <a:rPr lang="en-US" i="1" dirty="0"/>
              <a:t>ML has become a cul-de-sac for strong AI</a:t>
            </a:r>
          </a:p>
        </p:txBody>
      </p:sp>
      <p:pic>
        <p:nvPicPr>
          <p:cNvPr id="4" name="Picture 3">
            <a:extLst>
              <a:ext uri="{FF2B5EF4-FFF2-40B4-BE49-F238E27FC236}">
                <a16:creationId xmlns:a16="http://schemas.microsoft.com/office/drawing/2014/main" id="{16C45A06-1A67-79E8-9DCB-B8A8C34CBD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1127" y="1802851"/>
            <a:ext cx="2667000" cy="1497263"/>
          </a:xfrm>
          <a:prstGeom prst="rect">
            <a:avLst/>
          </a:prstGeom>
        </p:spPr>
      </p:pic>
      <p:sp>
        <p:nvSpPr>
          <p:cNvPr id="6" name="Cloud Callout 5">
            <a:extLst>
              <a:ext uri="{FF2B5EF4-FFF2-40B4-BE49-F238E27FC236}">
                <a16:creationId xmlns:a16="http://schemas.microsoft.com/office/drawing/2014/main" id="{1AF394F3-A410-7DE6-339F-65D70B06437C}"/>
              </a:ext>
            </a:extLst>
          </p:cNvPr>
          <p:cNvSpPr/>
          <p:nvPr/>
        </p:nvSpPr>
        <p:spPr>
          <a:xfrm>
            <a:off x="6937169" y="1175164"/>
            <a:ext cx="2667000" cy="1310273"/>
          </a:xfrm>
          <a:prstGeom prst="cloudCallout">
            <a:avLst>
              <a:gd name="adj1" fmla="val -28588"/>
              <a:gd name="adj2" fmla="val 31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Strong AI</a:t>
            </a:r>
          </a:p>
        </p:txBody>
      </p:sp>
      <p:sp>
        <p:nvSpPr>
          <p:cNvPr id="7" name="TextBox 6">
            <a:extLst>
              <a:ext uri="{FF2B5EF4-FFF2-40B4-BE49-F238E27FC236}">
                <a16:creationId xmlns:a16="http://schemas.microsoft.com/office/drawing/2014/main" id="{AD5D9DD9-6ACF-CD98-A692-53A0965E4CB2}"/>
              </a:ext>
            </a:extLst>
          </p:cNvPr>
          <p:cNvSpPr txBox="1"/>
          <p:nvPr/>
        </p:nvSpPr>
        <p:spPr>
          <a:xfrm>
            <a:off x="3710233" y="3404687"/>
            <a:ext cx="1077539" cy="369332"/>
          </a:xfrm>
          <a:prstGeom prst="rect">
            <a:avLst/>
          </a:prstGeom>
          <a:noFill/>
        </p:spPr>
        <p:txBody>
          <a:bodyPr wrap="none" rtlCol="0">
            <a:spAutoFit/>
          </a:bodyPr>
          <a:lstStyle/>
          <a:p>
            <a:r>
              <a:rPr lang="en-US" dirty="0"/>
              <a:t>ML Alone</a:t>
            </a:r>
          </a:p>
        </p:txBody>
      </p:sp>
      <p:sp>
        <p:nvSpPr>
          <p:cNvPr id="8" name="TextBox 7">
            <a:extLst>
              <a:ext uri="{FF2B5EF4-FFF2-40B4-BE49-F238E27FC236}">
                <a16:creationId xmlns:a16="http://schemas.microsoft.com/office/drawing/2014/main" id="{1100744D-E9F7-478B-B4C7-EA7FA7720D12}"/>
              </a:ext>
            </a:extLst>
          </p:cNvPr>
          <p:cNvSpPr txBox="1"/>
          <p:nvPr/>
        </p:nvSpPr>
        <p:spPr>
          <a:xfrm>
            <a:off x="6033655" y="3548898"/>
            <a:ext cx="1962845" cy="369332"/>
          </a:xfrm>
          <a:prstGeom prst="rect">
            <a:avLst/>
          </a:prstGeom>
          <a:noFill/>
        </p:spPr>
        <p:txBody>
          <a:bodyPr wrap="none" rtlCol="0">
            <a:spAutoFit/>
          </a:bodyPr>
          <a:lstStyle/>
          <a:p>
            <a:r>
              <a:rPr lang="en-US" dirty="0"/>
              <a:t>Neural-Symbolic AI</a:t>
            </a:r>
          </a:p>
        </p:txBody>
      </p:sp>
      <p:cxnSp>
        <p:nvCxnSpPr>
          <p:cNvPr id="11" name="Curved Connector 10">
            <a:extLst>
              <a:ext uri="{FF2B5EF4-FFF2-40B4-BE49-F238E27FC236}">
                <a16:creationId xmlns:a16="http://schemas.microsoft.com/office/drawing/2014/main" id="{7A6175C7-943D-ACC2-3B8B-FBEDFF868095}"/>
              </a:ext>
            </a:extLst>
          </p:cNvPr>
          <p:cNvCxnSpPr>
            <a:cxnSpLocks/>
            <a:endCxn id="8" idx="2"/>
          </p:cNvCxnSpPr>
          <p:nvPr/>
        </p:nvCxnSpPr>
        <p:spPr>
          <a:xfrm flipV="1">
            <a:off x="1548740" y="3918230"/>
            <a:ext cx="5466338" cy="579085"/>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C7380DD3-0AA4-4F26-9D7A-688D84C175CF}"/>
              </a:ext>
            </a:extLst>
          </p:cNvPr>
          <p:cNvCxnSpPr>
            <a:cxnSpLocks/>
            <a:stCxn id="8" idx="0"/>
            <a:endCxn id="6" idx="1"/>
          </p:cNvCxnSpPr>
          <p:nvPr/>
        </p:nvCxnSpPr>
        <p:spPr>
          <a:xfrm rot="5400000" flipH="1" flipV="1">
            <a:off x="7110445" y="2388675"/>
            <a:ext cx="1064856" cy="1255591"/>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C34E1F-E896-8B3E-C0B7-FA9AABF48734}"/>
              </a:ext>
            </a:extLst>
          </p:cNvPr>
          <p:cNvSpPr txBox="1"/>
          <p:nvPr/>
        </p:nvSpPr>
        <p:spPr>
          <a:xfrm>
            <a:off x="748085" y="4127983"/>
            <a:ext cx="730521" cy="369332"/>
          </a:xfrm>
          <a:prstGeom prst="rect">
            <a:avLst/>
          </a:prstGeom>
          <a:noFill/>
        </p:spPr>
        <p:txBody>
          <a:bodyPr wrap="none" rtlCol="0">
            <a:spAutoFit/>
          </a:bodyPr>
          <a:lstStyle/>
          <a:p>
            <a:r>
              <a:rPr lang="en-US" dirty="0"/>
              <a:t>Today</a:t>
            </a:r>
          </a:p>
        </p:txBody>
      </p:sp>
      <p:cxnSp>
        <p:nvCxnSpPr>
          <p:cNvPr id="20" name="Curved Connector 19">
            <a:extLst>
              <a:ext uri="{FF2B5EF4-FFF2-40B4-BE49-F238E27FC236}">
                <a16:creationId xmlns:a16="http://schemas.microsoft.com/office/drawing/2014/main" id="{2551A91C-036B-71E6-EED4-AAE01855D953}"/>
              </a:ext>
            </a:extLst>
          </p:cNvPr>
          <p:cNvCxnSpPr>
            <a:cxnSpLocks/>
          </p:cNvCxnSpPr>
          <p:nvPr/>
        </p:nvCxnSpPr>
        <p:spPr>
          <a:xfrm flipV="1">
            <a:off x="1701140" y="3452514"/>
            <a:ext cx="1915887" cy="1045760"/>
          </a:xfrm>
          <a:prstGeom prst="curved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ADE5F1A-FE0F-E210-7457-59BE9A8EAA5F}"/>
              </a:ext>
            </a:extLst>
          </p:cNvPr>
          <p:cNvCxnSpPr>
            <a:cxnSpLocks/>
            <a:stCxn id="4" idx="3"/>
            <a:endCxn id="6" idx="0"/>
          </p:cNvCxnSpPr>
          <p:nvPr/>
        </p:nvCxnSpPr>
        <p:spPr>
          <a:xfrm flipV="1">
            <a:off x="4798127" y="1830301"/>
            <a:ext cx="2147315" cy="721182"/>
          </a:xfrm>
          <a:prstGeom prst="curvedConnector3">
            <a:avLst>
              <a:gd name="adj1" fmla="val 50000"/>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30E7A77-ED84-FE5A-BAEB-865EA1FF1F5A}"/>
              </a:ext>
            </a:extLst>
          </p:cNvPr>
          <p:cNvSpPr txBox="1"/>
          <p:nvPr/>
        </p:nvSpPr>
        <p:spPr>
          <a:xfrm rot="20630764">
            <a:off x="5063465" y="1621978"/>
            <a:ext cx="1534394" cy="369332"/>
          </a:xfrm>
          <a:prstGeom prst="rect">
            <a:avLst/>
          </a:prstGeom>
          <a:noFill/>
        </p:spPr>
        <p:txBody>
          <a:bodyPr wrap="none" rtlCol="0">
            <a:spAutoFit/>
          </a:bodyPr>
          <a:lstStyle/>
          <a:p>
            <a:r>
              <a:rPr lang="en-US" dirty="0"/>
              <a:t>Not possible?!</a:t>
            </a:r>
          </a:p>
        </p:txBody>
      </p:sp>
      <p:pic>
        <p:nvPicPr>
          <p:cNvPr id="14" name="Picture 13">
            <a:extLst>
              <a:ext uri="{FF2B5EF4-FFF2-40B4-BE49-F238E27FC236}">
                <a16:creationId xmlns:a16="http://schemas.microsoft.com/office/drawing/2014/main" id="{058491AB-9D04-28D8-260F-8F22542401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40722" y="1175164"/>
            <a:ext cx="621134" cy="607918"/>
          </a:xfrm>
          <a:prstGeom prst="rect">
            <a:avLst/>
          </a:prstGeom>
        </p:spPr>
      </p:pic>
      <p:sp>
        <p:nvSpPr>
          <p:cNvPr id="15" name="TextBox 14">
            <a:extLst>
              <a:ext uri="{FF2B5EF4-FFF2-40B4-BE49-F238E27FC236}">
                <a16:creationId xmlns:a16="http://schemas.microsoft.com/office/drawing/2014/main" id="{B55D46CF-C33B-0EAF-99A3-C077EF0F63AF}"/>
              </a:ext>
            </a:extLst>
          </p:cNvPr>
          <p:cNvSpPr txBox="1"/>
          <p:nvPr/>
        </p:nvSpPr>
        <p:spPr>
          <a:xfrm>
            <a:off x="9717404" y="1904717"/>
            <a:ext cx="1736373" cy="923330"/>
          </a:xfrm>
          <a:prstGeom prst="rect">
            <a:avLst/>
          </a:prstGeom>
          <a:noFill/>
        </p:spPr>
        <p:txBody>
          <a:bodyPr wrap="none" rtlCol="0">
            <a:spAutoFit/>
          </a:bodyPr>
          <a:lstStyle/>
          <a:p>
            <a:pPr algn="ctr"/>
            <a:r>
              <a:rPr lang="en-US" dirty="0"/>
              <a:t>Little Models of</a:t>
            </a:r>
            <a:br>
              <a:rPr lang="en-US" dirty="0"/>
            </a:br>
            <a:r>
              <a:rPr lang="en-US" dirty="0"/>
              <a:t>the World</a:t>
            </a:r>
          </a:p>
          <a:p>
            <a:pPr algn="ctr"/>
            <a:r>
              <a:rPr lang="en-US" dirty="0"/>
              <a:t>(LMW)</a:t>
            </a:r>
          </a:p>
        </p:txBody>
      </p:sp>
      <p:sp>
        <p:nvSpPr>
          <p:cNvPr id="16" name="TextBox 15">
            <a:extLst>
              <a:ext uri="{FF2B5EF4-FFF2-40B4-BE49-F238E27FC236}">
                <a16:creationId xmlns:a16="http://schemas.microsoft.com/office/drawing/2014/main" id="{A552951E-1C7E-A534-6D92-2E556B559C61}"/>
              </a:ext>
            </a:extLst>
          </p:cNvPr>
          <p:cNvSpPr txBox="1"/>
          <p:nvPr/>
        </p:nvSpPr>
        <p:spPr>
          <a:xfrm>
            <a:off x="9610551" y="3244334"/>
            <a:ext cx="1774846" cy="369332"/>
          </a:xfrm>
          <a:prstGeom prst="rect">
            <a:avLst/>
          </a:prstGeom>
          <a:noFill/>
        </p:spPr>
        <p:txBody>
          <a:bodyPr wrap="none" rtlCol="0">
            <a:spAutoFit/>
          </a:bodyPr>
          <a:lstStyle/>
          <a:p>
            <a:pPr algn="ctr"/>
            <a:r>
              <a:rPr lang="en-US" dirty="0"/>
              <a:t>Causal Models!</a:t>
            </a:r>
          </a:p>
        </p:txBody>
      </p:sp>
    </p:spTree>
    <p:extLst>
      <p:ext uri="{BB962C8B-B14F-4D97-AF65-F5344CB8AC3E}">
        <p14:creationId xmlns:p14="http://schemas.microsoft.com/office/powerpoint/2010/main" val="165911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DE51-87C3-F564-F1DC-769E675AF18A}"/>
              </a:ext>
            </a:extLst>
          </p:cNvPr>
          <p:cNvSpPr>
            <a:spLocks noGrp="1"/>
          </p:cNvSpPr>
          <p:nvPr>
            <p:ph type="title"/>
          </p:nvPr>
        </p:nvSpPr>
        <p:spPr>
          <a:xfrm>
            <a:off x="734291" y="240103"/>
            <a:ext cx="10515600" cy="711986"/>
          </a:xfrm>
        </p:spPr>
        <p:txBody>
          <a:bodyPr/>
          <a:lstStyle/>
          <a:p>
            <a:r>
              <a:rPr lang="en-US" dirty="0"/>
              <a:t>Why Generalization?</a:t>
            </a:r>
          </a:p>
        </p:txBody>
      </p:sp>
      <p:sp>
        <p:nvSpPr>
          <p:cNvPr id="3" name="Content Placeholder 2">
            <a:extLst>
              <a:ext uri="{FF2B5EF4-FFF2-40B4-BE49-F238E27FC236}">
                <a16:creationId xmlns:a16="http://schemas.microsoft.com/office/drawing/2014/main" id="{919213E8-1E3C-EAAA-1C21-115DA1927CAE}"/>
              </a:ext>
            </a:extLst>
          </p:cNvPr>
          <p:cNvSpPr>
            <a:spLocks noGrp="1"/>
          </p:cNvSpPr>
          <p:nvPr>
            <p:ph idx="1"/>
          </p:nvPr>
        </p:nvSpPr>
        <p:spPr>
          <a:xfrm>
            <a:off x="1004454" y="5160814"/>
            <a:ext cx="10515600" cy="805307"/>
          </a:xfrm>
        </p:spPr>
        <p:txBody>
          <a:bodyPr/>
          <a:lstStyle/>
          <a:p>
            <a:pPr>
              <a:buNone/>
            </a:pPr>
            <a:r>
              <a:rPr lang="en-US" i="1" dirty="0"/>
              <a:t>Intelligence and Generalization </a:t>
            </a:r>
            <a:r>
              <a:rPr lang="en-US" dirty="0"/>
              <a:t>from</a:t>
            </a:r>
            <a:r>
              <a:rPr lang="en-US" b="1" dirty="0"/>
              <a:t> Machine Learning Street Talk</a:t>
            </a:r>
            <a:br>
              <a:rPr lang="en-US" dirty="0"/>
            </a:br>
            <a:r>
              <a:rPr lang="en-US" dirty="0"/>
              <a:t>https://</a:t>
            </a:r>
            <a:r>
              <a:rPr lang="en-US" dirty="0" err="1"/>
              <a:t>youtu.be</a:t>
            </a:r>
            <a:r>
              <a:rPr lang="en-US" dirty="0"/>
              <a:t>/J0p_thJJnoo?t=70</a:t>
            </a:r>
          </a:p>
        </p:txBody>
      </p:sp>
      <p:pic>
        <p:nvPicPr>
          <p:cNvPr id="3074" name="Picture 2" descr="The Next Five Years of Keras &amp; Tensor Flow with Francois Cholle - Video |  AI Exchange">
            <a:extLst>
              <a:ext uri="{FF2B5EF4-FFF2-40B4-BE49-F238E27FC236}">
                <a16:creationId xmlns:a16="http://schemas.microsoft.com/office/drawing/2014/main" id="{4B782533-8E06-22B4-FE36-FD8BF66294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0850" y="1294532"/>
            <a:ext cx="2844800" cy="284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FBC675-54CC-2EFF-7A6C-C7024656F0D4}"/>
              </a:ext>
            </a:extLst>
          </p:cNvPr>
          <p:cNvSpPr txBox="1"/>
          <p:nvPr/>
        </p:nvSpPr>
        <p:spPr>
          <a:xfrm>
            <a:off x="5061526" y="1768380"/>
            <a:ext cx="5971823" cy="2308324"/>
          </a:xfrm>
          <a:prstGeom prst="rect">
            <a:avLst/>
          </a:prstGeom>
          <a:noFill/>
        </p:spPr>
        <p:txBody>
          <a:bodyPr wrap="square" rtlCol="0">
            <a:spAutoFit/>
          </a:bodyPr>
          <a:lstStyle/>
          <a:p>
            <a:r>
              <a:rPr lang="en-US" sz="2400" i="1" dirty="0"/>
              <a:t>In order to build a general intelligence, you need to optimize for generality itself.</a:t>
            </a:r>
          </a:p>
          <a:p>
            <a:endParaRPr lang="en-US" sz="2400" i="1" dirty="0"/>
          </a:p>
          <a:p>
            <a:r>
              <a:rPr lang="en-US" sz="2400" i="1" dirty="0"/>
              <a:t>Intelligence i.e., generalization power is...sensitivity to abstract analogies...and in fact, that is all there is to it.</a:t>
            </a:r>
          </a:p>
        </p:txBody>
      </p:sp>
      <p:sp>
        <p:nvSpPr>
          <p:cNvPr id="5" name="TextBox 4">
            <a:extLst>
              <a:ext uri="{FF2B5EF4-FFF2-40B4-BE49-F238E27FC236}">
                <a16:creationId xmlns:a16="http://schemas.microsoft.com/office/drawing/2014/main" id="{70E12D14-C02E-70FA-2F46-BC330CE649DC}"/>
              </a:ext>
            </a:extLst>
          </p:cNvPr>
          <p:cNvSpPr txBox="1"/>
          <p:nvPr/>
        </p:nvSpPr>
        <p:spPr>
          <a:xfrm>
            <a:off x="1122328" y="4340444"/>
            <a:ext cx="1992853" cy="369332"/>
          </a:xfrm>
          <a:prstGeom prst="rect">
            <a:avLst/>
          </a:prstGeom>
          <a:noFill/>
        </p:spPr>
        <p:txBody>
          <a:bodyPr wrap="none" rtlCol="0">
            <a:spAutoFit/>
          </a:bodyPr>
          <a:lstStyle/>
          <a:p>
            <a:r>
              <a:rPr lang="en-US" b="1" dirty="0"/>
              <a:t>Francois Chollet</a:t>
            </a:r>
          </a:p>
        </p:txBody>
      </p:sp>
      <p:pic>
        <p:nvPicPr>
          <p:cNvPr id="6" name="Picture 5">
            <a:extLst>
              <a:ext uri="{FF2B5EF4-FFF2-40B4-BE49-F238E27FC236}">
                <a16:creationId xmlns:a16="http://schemas.microsoft.com/office/drawing/2014/main" id="{57B77197-16B2-06BC-1A8C-C878FAE55B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1824" y="1549867"/>
            <a:ext cx="1327890" cy="1502996"/>
          </a:xfrm>
          <a:prstGeom prst="rect">
            <a:avLst/>
          </a:prstGeom>
        </p:spPr>
      </p:pic>
    </p:spTree>
    <p:extLst>
      <p:ext uri="{BB962C8B-B14F-4D97-AF65-F5344CB8AC3E}">
        <p14:creationId xmlns:p14="http://schemas.microsoft.com/office/powerpoint/2010/main" val="2629355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23C4-F48C-889F-2ABF-97357B3BB8D2}"/>
              </a:ext>
            </a:extLst>
          </p:cNvPr>
          <p:cNvSpPr>
            <a:spLocks noGrp="1"/>
          </p:cNvSpPr>
          <p:nvPr>
            <p:ph type="title"/>
          </p:nvPr>
        </p:nvSpPr>
        <p:spPr>
          <a:xfrm>
            <a:off x="862015" y="298414"/>
            <a:ext cx="10515600" cy="702536"/>
          </a:xfrm>
        </p:spPr>
        <p:txBody>
          <a:bodyPr/>
          <a:lstStyle/>
          <a:p>
            <a:r>
              <a:rPr lang="en-US" dirty="0"/>
              <a:t>Generalization and Rules</a:t>
            </a:r>
          </a:p>
        </p:txBody>
      </p:sp>
      <p:sp>
        <p:nvSpPr>
          <p:cNvPr id="4" name="Text Placeholder 3">
            <a:extLst>
              <a:ext uri="{FF2B5EF4-FFF2-40B4-BE49-F238E27FC236}">
                <a16:creationId xmlns:a16="http://schemas.microsoft.com/office/drawing/2014/main" id="{936F3009-0F48-F073-9116-EFD6CC86F021}"/>
              </a:ext>
            </a:extLst>
          </p:cNvPr>
          <p:cNvSpPr>
            <a:spLocks noGrp="1"/>
          </p:cNvSpPr>
          <p:nvPr>
            <p:ph type="body" idx="1"/>
          </p:nvPr>
        </p:nvSpPr>
        <p:spPr>
          <a:xfrm>
            <a:off x="914400" y="934502"/>
            <a:ext cx="5157787" cy="823912"/>
          </a:xfrm>
        </p:spPr>
        <p:txBody>
          <a:bodyPr/>
          <a:lstStyle/>
          <a:p>
            <a:r>
              <a:rPr lang="en-US" dirty="0"/>
              <a:t>Many Low-Level Rules</a:t>
            </a:r>
          </a:p>
        </p:txBody>
      </p:sp>
      <p:sp>
        <p:nvSpPr>
          <p:cNvPr id="5" name="Content Placeholder 4">
            <a:extLst>
              <a:ext uri="{FF2B5EF4-FFF2-40B4-BE49-F238E27FC236}">
                <a16:creationId xmlns:a16="http://schemas.microsoft.com/office/drawing/2014/main" id="{E11C26E3-8A44-9C34-A64E-5ED35EF169C9}"/>
              </a:ext>
            </a:extLst>
          </p:cNvPr>
          <p:cNvSpPr>
            <a:spLocks noGrp="1"/>
          </p:cNvSpPr>
          <p:nvPr>
            <p:ph sz="half" idx="2"/>
          </p:nvPr>
        </p:nvSpPr>
        <p:spPr>
          <a:xfrm>
            <a:off x="1126331" y="1935690"/>
            <a:ext cx="5157787" cy="1615369"/>
          </a:xfrm>
        </p:spPr>
        <p:txBody>
          <a:bodyPr/>
          <a:lstStyle/>
          <a:p>
            <a:pPr marL="457200" indent="-457200">
              <a:buFont typeface="+mj-lt"/>
              <a:buAutoNum type="arabicPeriod"/>
            </a:pPr>
            <a:r>
              <a:rPr lang="en-US" dirty="0"/>
              <a:t>Cars have wheels</a:t>
            </a:r>
          </a:p>
          <a:p>
            <a:pPr marL="457200" indent="-457200">
              <a:buFont typeface="+mj-lt"/>
              <a:buAutoNum type="arabicPeriod"/>
            </a:pPr>
            <a:r>
              <a:rPr lang="en-US" dirty="0"/>
              <a:t>Trucks have wheels</a:t>
            </a:r>
          </a:p>
          <a:p>
            <a:pPr marL="457200" indent="-457200">
              <a:buFont typeface="+mj-lt"/>
              <a:buAutoNum type="arabicPeriod"/>
            </a:pPr>
            <a:r>
              <a:rPr lang="en-US" dirty="0"/>
              <a:t>Motorcycles have wheels</a:t>
            </a:r>
          </a:p>
        </p:txBody>
      </p:sp>
      <p:sp>
        <p:nvSpPr>
          <p:cNvPr id="6" name="Text Placeholder 5">
            <a:extLst>
              <a:ext uri="{FF2B5EF4-FFF2-40B4-BE49-F238E27FC236}">
                <a16:creationId xmlns:a16="http://schemas.microsoft.com/office/drawing/2014/main" id="{82E9C803-2B2C-F0AE-13F5-87C398F9FD47}"/>
              </a:ext>
            </a:extLst>
          </p:cNvPr>
          <p:cNvSpPr>
            <a:spLocks noGrp="1"/>
          </p:cNvSpPr>
          <p:nvPr>
            <p:ph type="body" sz="quarter" idx="3"/>
          </p:nvPr>
        </p:nvSpPr>
        <p:spPr>
          <a:xfrm>
            <a:off x="6275386" y="1000951"/>
            <a:ext cx="5183188" cy="823912"/>
          </a:xfrm>
        </p:spPr>
        <p:txBody>
          <a:bodyPr/>
          <a:lstStyle/>
          <a:p>
            <a:r>
              <a:rPr lang="en-US" dirty="0"/>
              <a:t>Generalization</a:t>
            </a:r>
          </a:p>
        </p:txBody>
      </p:sp>
      <p:sp>
        <p:nvSpPr>
          <p:cNvPr id="7" name="Content Placeholder 6">
            <a:extLst>
              <a:ext uri="{FF2B5EF4-FFF2-40B4-BE49-F238E27FC236}">
                <a16:creationId xmlns:a16="http://schemas.microsoft.com/office/drawing/2014/main" id="{6851081F-F514-D17E-98D9-E5065C1F070E}"/>
              </a:ext>
            </a:extLst>
          </p:cNvPr>
          <p:cNvSpPr>
            <a:spLocks noGrp="1"/>
          </p:cNvSpPr>
          <p:nvPr>
            <p:ph sz="quarter" idx="4"/>
          </p:nvPr>
        </p:nvSpPr>
        <p:spPr>
          <a:xfrm>
            <a:off x="6284118" y="1950546"/>
            <a:ext cx="5183188" cy="1186392"/>
          </a:xfrm>
        </p:spPr>
        <p:txBody>
          <a:bodyPr/>
          <a:lstStyle/>
          <a:p>
            <a:pPr marL="457200" indent="-457200">
              <a:buFont typeface="+mj-lt"/>
              <a:buAutoNum type="arabicPeriod"/>
            </a:pPr>
            <a:r>
              <a:rPr lang="en-US" dirty="0"/>
              <a:t>There are many types of vehicles</a:t>
            </a:r>
          </a:p>
          <a:p>
            <a:pPr marL="457200" indent="-457200">
              <a:buFont typeface="+mj-lt"/>
              <a:buAutoNum type="arabicPeriod"/>
            </a:pPr>
            <a:r>
              <a:rPr lang="en-US" dirty="0"/>
              <a:t>Vehicles have wheels</a:t>
            </a:r>
          </a:p>
        </p:txBody>
      </p:sp>
      <p:sp>
        <p:nvSpPr>
          <p:cNvPr id="8" name="Oval 7">
            <a:extLst>
              <a:ext uri="{FF2B5EF4-FFF2-40B4-BE49-F238E27FC236}">
                <a16:creationId xmlns:a16="http://schemas.microsoft.com/office/drawing/2014/main" id="{85C4F936-0790-2C0B-AE2C-EE53D4BCF530}"/>
              </a:ext>
            </a:extLst>
          </p:cNvPr>
          <p:cNvSpPr/>
          <p:nvPr/>
        </p:nvSpPr>
        <p:spPr>
          <a:xfrm>
            <a:off x="4457875" y="3736606"/>
            <a:ext cx="1817511" cy="66604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Vehicle</a:t>
            </a:r>
          </a:p>
        </p:txBody>
      </p:sp>
      <p:sp>
        <p:nvSpPr>
          <p:cNvPr id="9" name="TextBox 8">
            <a:extLst>
              <a:ext uri="{FF2B5EF4-FFF2-40B4-BE49-F238E27FC236}">
                <a16:creationId xmlns:a16="http://schemas.microsoft.com/office/drawing/2014/main" id="{E9E74089-DE8D-8FFD-D185-07F8A35DF321}"/>
              </a:ext>
            </a:extLst>
          </p:cNvPr>
          <p:cNvSpPr txBox="1"/>
          <p:nvPr/>
        </p:nvSpPr>
        <p:spPr>
          <a:xfrm>
            <a:off x="8845736" y="4043808"/>
            <a:ext cx="1471878" cy="369332"/>
          </a:xfrm>
          <a:prstGeom prst="rect">
            <a:avLst/>
          </a:prstGeom>
          <a:noFill/>
        </p:spPr>
        <p:txBody>
          <a:bodyPr wrap="none" rtlCol="0">
            <a:spAutoFit/>
          </a:bodyPr>
          <a:lstStyle/>
          <a:p>
            <a:r>
              <a:rPr lang="en-US" dirty="0"/>
              <a:t>“Has Wheels”</a:t>
            </a:r>
          </a:p>
        </p:txBody>
      </p:sp>
      <p:sp>
        <p:nvSpPr>
          <p:cNvPr id="10" name="Oval 9">
            <a:extLst>
              <a:ext uri="{FF2B5EF4-FFF2-40B4-BE49-F238E27FC236}">
                <a16:creationId xmlns:a16="http://schemas.microsoft.com/office/drawing/2014/main" id="{231E949C-AB4E-727C-0D7A-200ED33005F2}"/>
              </a:ext>
            </a:extLst>
          </p:cNvPr>
          <p:cNvSpPr/>
          <p:nvPr/>
        </p:nvSpPr>
        <p:spPr>
          <a:xfrm>
            <a:off x="7560561" y="3810785"/>
            <a:ext cx="1270000"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a:t>
            </a:r>
          </a:p>
        </p:txBody>
      </p:sp>
      <p:sp>
        <p:nvSpPr>
          <p:cNvPr id="11" name="Oval 10">
            <a:extLst>
              <a:ext uri="{FF2B5EF4-FFF2-40B4-BE49-F238E27FC236}">
                <a16:creationId xmlns:a16="http://schemas.microsoft.com/office/drawing/2014/main" id="{18772A1F-8DE4-7533-13C3-D04AAEDF1875}"/>
              </a:ext>
            </a:extLst>
          </p:cNvPr>
          <p:cNvSpPr/>
          <p:nvPr/>
        </p:nvSpPr>
        <p:spPr>
          <a:xfrm>
            <a:off x="2900978" y="5245787"/>
            <a:ext cx="1308542"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sp>
        <p:nvSpPr>
          <p:cNvPr id="12" name="Oval 11">
            <a:extLst>
              <a:ext uri="{FF2B5EF4-FFF2-40B4-BE49-F238E27FC236}">
                <a16:creationId xmlns:a16="http://schemas.microsoft.com/office/drawing/2014/main" id="{1DD31DDF-A4FB-4467-DADD-818233FD4BAC}"/>
              </a:ext>
            </a:extLst>
          </p:cNvPr>
          <p:cNvSpPr/>
          <p:nvPr/>
        </p:nvSpPr>
        <p:spPr>
          <a:xfrm>
            <a:off x="4685064" y="5245786"/>
            <a:ext cx="1161345"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Truck</a:t>
            </a:r>
          </a:p>
        </p:txBody>
      </p:sp>
      <p:sp>
        <p:nvSpPr>
          <p:cNvPr id="13" name="Oval 12">
            <a:extLst>
              <a:ext uri="{FF2B5EF4-FFF2-40B4-BE49-F238E27FC236}">
                <a16:creationId xmlns:a16="http://schemas.microsoft.com/office/drawing/2014/main" id="{E8B67275-85C5-B68B-F33C-80E152655D38}"/>
              </a:ext>
            </a:extLst>
          </p:cNvPr>
          <p:cNvSpPr/>
          <p:nvPr/>
        </p:nvSpPr>
        <p:spPr>
          <a:xfrm>
            <a:off x="6535035" y="5245785"/>
            <a:ext cx="1388528"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Bicycle</a:t>
            </a:r>
          </a:p>
        </p:txBody>
      </p:sp>
      <p:cxnSp>
        <p:nvCxnSpPr>
          <p:cNvPr id="15" name="Straight Arrow Connector 14">
            <a:extLst>
              <a:ext uri="{FF2B5EF4-FFF2-40B4-BE49-F238E27FC236}">
                <a16:creationId xmlns:a16="http://schemas.microsoft.com/office/drawing/2014/main" id="{C79CA21F-6C00-80CC-ADE7-E8655497DCB7}"/>
              </a:ext>
            </a:extLst>
          </p:cNvPr>
          <p:cNvCxnSpPr>
            <a:cxnSpLocks/>
            <a:stCxn id="11" idx="0"/>
            <a:endCxn id="8" idx="3"/>
          </p:cNvCxnSpPr>
          <p:nvPr/>
        </p:nvCxnSpPr>
        <p:spPr>
          <a:xfrm flipV="1">
            <a:off x="3555249" y="4305111"/>
            <a:ext cx="1168794" cy="9406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B5F9B5-9B5D-80BF-6EB8-664A967CA099}"/>
              </a:ext>
            </a:extLst>
          </p:cNvPr>
          <p:cNvSpPr txBox="1"/>
          <p:nvPr/>
        </p:nvSpPr>
        <p:spPr>
          <a:xfrm>
            <a:off x="3480688" y="4368133"/>
            <a:ext cx="596638" cy="369332"/>
          </a:xfrm>
          <a:prstGeom prst="rect">
            <a:avLst/>
          </a:prstGeom>
          <a:noFill/>
        </p:spPr>
        <p:txBody>
          <a:bodyPr wrap="none" rtlCol="0">
            <a:spAutoFit/>
          </a:bodyPr>
          <a:lstStyle/>
          <a:p>
            <a:r>
              <a:rPr lang="en-US" dirty="0"/>
              <a:t>IS_A</a:t>
            </a:r>
          </a:p>
        </p:txBody>
      </p:sp>
      <p:cxnSp>
        <p:nvCxnSpPr>
          <p:cNvPr id="18" name="Straight Arrow Connector 17">
            <a:extLst>
              <a:ext uri="{FF2B5EF4-FFF2-40B4-BE49-F238E27FC236}">
                <a16:creationId xmlns:a16="http://schemas.microsoft.com/office/drawing/2014/main" id="{0992B975-FB1B-B1E8-F02C-247E4F702456}"/>
              </a:ext>
            </a:extLst>
          </p:cNvPr>
          <p:cNvCxnSpPr>
            <a:cxnSpLocks/>
            <a:stCxn id="12" idx="0"/>
            <a:endCxn id="8" idx="4"/>
          </p:cNvCxnSpPr>
          <p:nvPr/>
        </p:nvCxnSpPr>
        <p:spPr>
          <a:xfrm flipV="1">
            <a:off x="5265737" y="4402651"/>
            <a:ext cx="100894" cy="8431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BAC309F-64FC-DEE3-6368-57777D32A528}"/>
              </a:ext>
            </a:extLst>
          </p:cNvPr>
          <p:cNvCxnSpPr>
            <a:cxnSpLocks/>
            <a:stCxn id="13" idx="1"/>
            <a:endCxn id="8" idx="5"/>
          </p:cNvCxnSpPr>
          <p:nvPr/>
        </p:nvCxnSpPr>
        <p:spPr>
          <a:xfrm flipH="1" flipV="1">
            <a:off x="6009218" y="4305111"/>
            <a:ext cx="729162" cy="10382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ED7AC5-A804-2CA1-E32D-FA537086D2DE}"/>
              </a:ext>
            </a:extLst>
          </p:cNvPr>
          <p:cNvCxnSpPr>
            <a:cxnSpLocks/>
            <a:stCxn id="8" idx="6"/>
            <a:endCxn id="10" idx="2"/>
          </p:cNvCxnSpPr>
          <p:nvPr/>
        </p:nvCxnSpPr>
        <p:spPr>
          <a:xfrm>
            <a:off x="6275386" y="4069629"/>
            <a:ext cx="1285175" cy="741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91FDBAE-F48D-9653-5FAC-7805444D0CDE}"/>
              </a:ext>
            </a:extLst>
          </p:cNvPr>
          <p:cNvSpPr txBox="1"/>
          <p:nvPr/>
        </p:nvSpPr>
        <p:spPr>
          <a:xfrm>
            <a:off x="4612354" y="4639552"/>
            <a:ext cx="596638" cy="369332"/>
          </a:xfrm>
          <a:prstGeom prst="rect">
            <a:avLst/>
          </a:prstGeom>
          <a:noFill/>
        </p:spPr>
        <p:txBody>
          <a:bodyPr wrap="none" rtlCol="0">
            <a:spAutoFit/>
          </a:bodyPr>
          <a:lstStyle/>
          <a:p>
            <a:r>
              <a:rPr lang="en-US" dirty="0"/>
              <a:t>IS_A</a:t>
            </a:r>
          </a:p>
        </p:txBody>
      </p:sp>
      <p:sp>
        <p:nvSpPr>
          <p:cNvPr id="28" name="TextBox 27">
            <a:extLst>
              <a:ext uri="{FF2B5EF4-FFF2-40B4-BE49-F238E27FC236}">
                <a16:creationId xmlns:a16="http://schemas.microsoft.com/office/drawing/2014/main" id="{EABF3159-8D32-D592-9EAF-AF3EA29554D9}"/>
              </a:ext>
            </a:extLst>
          </p:cNvPr>
          <p:cNvSpPr txBox="1"/>
          <p:nvPr/>
        </p:nvSpPr>
        <p:spPr>
          <a:xfrm>
            <a:off x="5748304" y="4707944"/>
            <a:ext cx="596638" cy="369332"/>
          </a:xfrm>
          <a:prstGeom prst="rect">
            <a:avLst/>
          </a:prstGeom>
          <a:noFill/>
        </p:spPr>
        <p:txBody>
          <a:bodyPr wrap="none" rtlCol="0">
            <a:spAutoFit/>
          </a:bodyPr>
          <a:lstStyle/>
          <a:p>
            <a:r>
              <a:rPr lang="en-US" dirty="0"/>
              <a:t>IS_A</a:t>
            </a:r>
          </a:p>
        </p:txBody>
      </p:sp>
      <p:sp>
        <p:nvSpPr>
          <p:cNvPr id="30" name="TextBox 29">
            <a:extLst>
              <a:ext uri="{FF2B5EF4-FFF2-40B4-BE49-F238E27FC236}">
                <a16:creationId xmlns:a16="http://schemas.microsoft.com/office/drawing/2014/main" id="{7C8041E7-3EC4-BE2D-2165-6FF0AC86E2EA}"/>
              </a:ext>
            </a:extLst>
          </p:cNvPr>
          <p:cNvSpPr txBox="1"/>
          <p:nvPr/>
        </p:nvSpPr>
        <p:spPr>
          <a:xfrm>
            <a:off x="6284118" y="3626119"/>
            <a:ext cx="1165704" cy="369332"/>
          </a:xfrm>
          <a:prstGeom prst="rect">
            <a:avLst/>
          </a:prstGeom>
          <a:noFill/>
        </p:spPr>
        <p:txBody>
          <a:bodyPr wrap="none" rtlCol="0">
            <a:spAutoFit/>
          </a:bodyPr>
          <a:lstStyle/>
          <a:p>
            <a:r>
              <a:rPr lang="en-US" dirty="0"/>
              <a:t>HAS_RULE</a:t>
            </a:r>
          </a:p>
        </p:txBody>
      </p:sp>
      <p:sp>
        <p:nvSpPr>
          <p:cNvPr id="3" name="TextBox 2">
            <a:extLst>
              <a:ext uri="{FF2B5EF4-FFF2-40B4-BE49-F238E27FC236}">
                <a16:creationId xmlns:a16="http://schemas.microsoft.com/office/drawing/2014/main" id="{10C9173C-C288-D735-B9E4-22AB7DB83FE2}"/>
              </a:ext>
            </a:extLst>
          </p:cNvPr>
          <p:cNvSpPr txBox="1"/>
          <p:nvPr/>
        </p:nvSpPr>
        <p:spPr bwMode="gray">
          <a:xfrm>
            <a:off x="1126331" y="3961906"/>
            <a:ext cx="1795428" cy="276999"/>
          </a:xfrm>
          <a:prstGeom prst="rect">
            <a:avLst/>
          </a:prstGeom>
          <a:noFill/>
        </p:spPr>
        <p:txBody>
          <a:bodyPr vert="horz" wrap="none" lIns="0" tIns="0" rIns="0" bIns="0" rtlCol="0">
            <a:spAutoFit/>
          </a:bodyPr>
          <a:lstStyle/>
          <a:p>
            <a:pPr algn="l">
              <a:spcBef>
                <a:spcPts val="600"/>
              </a:spcBef>
            </a:pPr>
            <a:r>
              <a:rPr lang="en-US" b="0" i="0" u="none" baseline="0" dirty="0">
                <a:solidFill>
                  <a:schemeClr val="tx1"/>
                </a:solidFill>
                <a:latin typeface="+mn-lt"/>
              </a:rPr>
              <a:t>Vehicle Ontology:</a:t>
            </a:r>
          </a:p>
        </p:txBody>
      </p:sp>
    </p:spTree>
    <p:extLst>
      <p:ext uri="{BB962C8B-B14F-4D97-AF65-F5344CB8AC3E}">
        <p14:creationId xmlns:p14="http://schemas.microsoft.com/office/powerpoint/2010/main" val="2940454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579F-CAF0-93DF-F0C0-D2DB42983826}"/>
              </a:ext>
            </a:extLst>
          </p:cNvPr>
          <p:cNvSpPr>
            <a:spLocks noGrp="1"/>
          </p:cNvSpPr>
          <p:nvPr>
            <p:ph type="title"/>
          </p:nvPr>
        </p:nvSpPr>
        <p:spPr>
          <a:xfrm>
            <a:off x="492098" y="271999"/>
            <a:ext cx="10515600" cy="705917"/>
          </a:xfrm>
        </p:spPr>
        <p:txBody>
          <a:bodyPr/>
          <a:lstStyle/>
          <a:p>
            <a:r>
              <a:rPr lang="en-US" dirty="0"/>
              <a:t>Example: Patient Chart and Drug Taxonomy</a:t>
            </a:r>
          </a:p>
        </p:txBody>
      </p:sp>
      <p:sp>
        <p:nvSpPr>
          <p:cNvPr id="31" name="Content Placeholder 30">
            <a:extLst>
              <a:ext uri="{FF2B5EF4-FFF2-40B4-BE49-F238E27FC236}">
                <a16:creationId xmlns:a16="http://schemas.microsoft.com/office/drawing/2014/main" id="{9AFBB1F1-E5BE-3094-4BC9-4FFB3178DC98}"/>
              </a:ext>
            </a:extLst>
          </p:cNvPr>
          <p:cNvSpPr>
            <a:spLocks noGrp="1"/>
          </p:cNvSpPr>
          <p:nvPr>
            <p:ph idx="1"/>
          </p:nvPr>
        </p:nvSpPr>
        <p:spPr>
          <a:xfrm>
            <a:off x="603091" y="1302554"/>
            <a:ext cx="10515600" cy="675244"/>
          </a:xfrm>
        </p:spPr>
        <p:txBody>
          <a:bodyPr/>
          <a:lstStyle/>
          <a:p>
            <a:r>
              <a:rPr lang="en-US" dirty="0"/>
              <a:t>A provider types in “</a:t>
            </a:r>
            <a:r>
              <a:rPr lang="en-US" dirty="0" err="1"/>
              <a:t>abi</a:t>
            </a:r>
            <a:r>
              <a:rPr lang="en-US" dirty="0"/>
              <a:t>” into a patient’s chart search and all the antibiotic prescriptions are listed</a:t>
            </a:r>
          </a:p>
        </p:txBody>
      </p:sp>
      <p:sp>
        <p:nvSpPr>
          <p:cNvPr id="7" name="Oval 6">
            <a:extLst>
              <a:ext uri="{FF2B5EF4-FFF2-40B4-BE49-F238E27FC236}">
                <a16:creationId xmlns:a16="http://schemas.microsoft.com/office/drawing/2014/main" id="{3D0623AD-F9B7-51D9-6192-4836DCCE65FD}"/>
              </a:ext>
            </a:extLst>
          </p:cNvPr>
          <p:cNvSpPr/>
          <p:nvPr/>
        </p:nvSpPr>
        <p:spPr>
          <a:xfrm>
            <a:off x="3702369" y="2654044"/>
            <a:ext cx="1817511" cy="66604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Antibiotics</a:t>
            </a:r>
          </a:p>
        </p:txBody>
      </p:sp>
      <p:sp>
        <p:nvSpPr>
          <p:cNvPr id="8" name="TextBox 7">
            <a:extLst>
              <a:ext uri="{FF2B5EF4-FFF2-40B4-BE49-F238E27FC236}">
                <a16:creationId xmlns:a16="http://schemas.microsoft.com/office/drawing/2014/main" id="{EA83343C-F5CF-37DD-C66B-5FBD6601303E}"/>
              </a:ext>
            </a:extLst>
          </p:cNvPr>
          <p:cNvSpPr txBox="1"/>
          <p:nvPr/>
        </p:nvSpPr>
        <p:spPr>
          <a:xfrm>
            <a:off x="8671003" y="3029609"/>
            <a:ext cx="646331" cy="369332"/>
          </a:xfrm>
          <a:prstGeom prst="rect">
            <a:avLst/>
          </a:prstGeom>
          <a:noFill/>
        </p:spPr>
        <p:txBody>
          <a:bodyPr wrap="none" rtlCol="0">
            <a:spAutoFit/>
          </a:bodyPr>
          <a:lstStyle/>
          <a:p>
            <a:r>
              <a:rPr lang="en-US" dirty="0"/>
              <a:t>“</a:t>
            </a:r>
            <a:r>
              <a:rPr lang="en-US" dirty="0" err="1"/>
              <a:t>abi</a:t>
            </a:r>
            <a:r>
              <a:rPr lang="en-US" dirty="0"/>
              <a:t>”</a:t>
            </a:r>
          </a:p>
        </p:txBody>
      </p:sp>
      <p:sp>
        <p:nvSpPr>
          <p:cNvPr id="9" name="Oval 8">
            <a:extLst>
              <a:ext uri="{FF2B5EF4-FFF2-40B4-BE49-F238E27FC236}">
                <a16:creationId xmlns:a16="http://schemas.microsoft.com/office/drawing/2014/main" id="{4D6C7D51-8A09-E8A5-8CF5-48E081132A26}"/>
              </a:ext>
            </a:extLst>
          </p:cNvPr>
          <p:cNvSpPr/>
          <p:nvPr/>
        </p:nvSpPr>
        <p:spPr>
          <a:xfrm>
            <a:off x="6802103" y="2881253"/>
            <a:ext cx="1817511"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a:t>
            </a:r>
          </a:p>
        </p:txBody>
      </p:sp>
      <p:sp>
        <p:nvSpPr>
          <p:cNvPr id="10" name="Oval 9">
            <a:extLst>
              <a:ext uri="{FF2B5EF4-FFF2-40B4-BE49-F238E27FC236}">
                <a16:creationId xmlns:a16="http://schemas.microsoft.com/office/drawing/2014/main" id="{D5E761F7-9C76-38FF-B4FD-AA071E9C5E75}"/>
              </a:ext>
            </a:extLst>
          </p:cNvPr>
          <p:cNvSpPr/>
          <p:nvPr/>
        </p:nvSpPr>
        <p:spPr>
          <a:xfrm>
            <a:off x="1605755" y="4173523"/>
            <a:ext cx="1663332"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Penicillin</a:t>
            </a:r>
          </a:p>
        </p:txBody>
      </p:sp>
      <p:sp>
        <p:nvSpPr>
          <p:cNvPr id="11" name="Oval 10">
            <a:extLst>
              <a:ext uri="{FF2B5EF4-FFF2-40B4-BE49-F238E27FC236}">
                <a16:creationId xmlns:a16="http://schemas.microsoft.com/office/drawing/2014/main" id="{A4CE096A-DAA6-F15E-0541-BD73E7EB524A}"/>
              </a:ext>
            </a:extLst>
          </p:cNvPr>
          <p:cNvSpPr/>
          <p:nvPr/>
        </p:nvSpPr>
        <p:spPr>
          <a:xfrm>
            <a:off x="3436201" y="4163224"/>
            <a:ext cx="1817511"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Antifungal</a:t>
            </a:r>
          </a:p>
        </p:txBody>
      </p:sp>
      <p:sp>
        <p:nvSpPr>
          <p:cNvPr id="12" name="Oval 11">
            <a:extLst>
              <a:ext uri="{FF2B5EF4-FFF2-40B4-BE49-F238E27FC236}">
                <a16:creationId xmlns:a16="http://schemas.microsoft.com/office/drawing/2014/main" id="{8B1CCBCC-ABAB-3996-3365-4851C1D4B348}"/>
              </a:ext>
            </a:extLst>
          </p:cNvPr>
          <p:cNvSpPr/>
          <p:nvPr/>
        </p:nvSpPr>
        <p:spPr>
          <a:xfrm>
            <a:off x="5609565" y="4214158"/>
            <a:ext cx="2058926" cy="66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Tetracycline</a:t>
            </a:r>
          </a:p>
        </p:txBody>
      </p:sp>
      <p:cxnSp>
        <p:nvCxnSpPr>
          <p:cNvPr id="13" name="Straight Arrow Connector 12">
            <a:extLst>
              <a:ext uri="{FF2B5EF4-FFF2-40B4-BE49-F238E27FC236}">
                <a16:creationId xmlns:a16="http://schemas.microsoft.com/office/drawing/2014/main" id="{5224EFCC-A0C4-1758-05C4-B2FA502E79D3}"/>
              </a:ext>
            </a:extLst>
          </p:cNvPr>
          <p:cNvCxnSpPr>
            <a:cxnSpLocks/>
            <a:stCxn id="10" idx="0"/>
            <a:endCxn id="7" idx="3"/>
          </p:cNvCxnSpPr>
          <p:nvPr/>
        </p:nvCxnSpPr>
        <p:spPr>
          <a:xfrm flipV="1">
            <a:off x="2437421" y="3222549"/>
            <a:ext cx="1531116" cy="9509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083CA0-1C2C-701E-A756-6B1F02045E94}"/>
              </a:ext>
            </a:extLst>
          </p:cNvPr>
          <p:cNvSpPr txBox="1"/>
          <p:nvPr/>
        </p:nvSpPr>
        <p:spPr>
          <a:xfrm>
            <a:off x="2439806" y="3397618"/>
            <a:ext cx="596638" cy="369332"/>
          </a:xfrm>
          <a:prstGeom prst="rect">
            <a:avLst/>
          </a:prstGeom>
          <a:noFill/>
        </p:spPr>
        <p:txBody>
          <a:bodyPr wrap="none" rtlCol="0">
            <a:spAutoFit/>
          </a:bodyPr>
          <a:lstStyle/>
          <a:p>
            <a:r>
              <a:rPr lang="en-US" dirty="0"/>
              <a:t>IS_A</a:t>
            </a:r>
          </a:p>
        </p:txBody>
      </p:sp>
      <p:cxnSp>
        <p:nvCxnSpPr>
          <p:cNvPr id="15" name="Straight Arrow Connector 14">
            <a:extLst>
              <a:ext uri="{FF2B5EF4-FFF2-40B4-BE49-F238E27FC236}">
                <a16:creationId xmlns:a16="http://schemas.microsoft.com/office/drawing/2014/main" id="{49E9FDE1-F09F-28E0-CAAB-15EBCE0F8AEC}"/>
              </a:ext>
            </a:extLst>
          </p:cNvPr>
          <p:cNvCxnSpPr>
            <a:cxnSpLocks/>
            <a:stCxn id="11" idx="0"/>
            <a:endCxn id="7" idx="4"/>
          </p:cNvCxnSpPr>
          <p:nvPr/>
        </p:nvCxnSpPr>
        <p:spPr>
          <a:xfrm flipV="1">
            <a:off x="4344957" y="3320089"/>
            <a:ext cx="266168" cy="8431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BB87DA-0F73-FC73-283D-47769BF33938}"/>
              </a:ext>
            </a:extLst>
          </p:cNvPr>
          <p:cNvCxnSpPr>
            <a:cxnSpLocks/>
            <a:stCxn id="12" idx="1"/>
            <a:endCxn id="7" idx="5"/>
          </p:cNvCxnSpPr>
          <p:nvPr/>
        </p:nvCxnSpPr>
        <p:spPr>
          <a:xfrm flipH="1" flipV="1">
            <a:off x="5253712" y="3222549"/>
            <a:ext cx="657376" cy="1089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369C66-0B84-6924-5244-2F727883536A}"/>
              </a:ext>
            </a:extLst>
          </p:cNvPr>
          <p:cNvCxnSpPr>
            <a:cxnSpLocks/>
            <a:stCxn id="7" idx="6"/>
            <a:endCxn id="9" idx="2"/>
          </p:cNvCxnSpPr>
          <p:nvPr/>
        </p:nvCxnSpPr>
        <p:spPr>
          <a:xfrm>
            <a:off x="5519880" y="2987067"/>
            <a:ext cx="1282223" cy="2272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0040F8B-A614-4F78-7DFE-0A796A02E440}"/>
              </a:ext>
            </a:extLst>
          </p:cNvPr>
          <p:cNvSpPr txBox="1"/>
          <p:nvPr/>
        </p:nvSpPr>
        <p:spPr>
          <a:xfrm>
            <a:off x="3772801" y="3556990"/>
            <a:ext cx="596638" cy="369332"/>
          </a:xfrm>
          <a:prstGeom prst="rect">
            <a:avLst/>
          </a:prstGeom>
          <a:noFill/>
        </p:spPr>
        <p:txBody>
          <a:bodyPr wrap="none" rtlCol="0">
            <a:spAutoFit/>
          </a:bodyPr>
          <a:lstStyle/>
          <a:p>
            <a:r>
              <a:rPr lang="en-US" dirty="0"/>
              <a:t>IS_A</a:t>
            </a:r>
          </a:p>
        </p:txBody>
      </p:sp>
      <p:sp>
        <p:nvSpPr>
          <p:cNvPr id="19" name="TextBox 18">
            <a:extLst>
              <a:ext uri="{FF2B5EF4-FFF2-40B4-BE49-F238E27FC236}">
                <a16:creationId xmlns:a16="http://schemas.microsoft.com/office/drawing/2014/main" id="{425FB327-1399-E22A-AA9A-374A70A86CCC}"/>
              </a:ext>
            </a:extLst>
          </p:cNvPr>
          <p:cNvSpPr txBox="1"/>
          <p:nvPr/>
        </p:nvSpPr>
        <p:spPr>
          <a:xfrm>
            <a:off x="4970579" y="3719714"/>
            <a:ext cx="596638" cy="369332"/>
          </a:xfrm>
          <a:prstGeom prst="rect">
            <a:avLst/>
          </a:prstGeom>
          <a:noFill/>
        </p:spPr>
        <p:txBody>
          <a:bodyPr wrap="none" rtlCol="0">
            <a:spAutoFit/>
          </a:bodyPr>
          <a:lstStyle/>
          <a:p>
            <a:r>
              <a:rPr lang="en-US" dirty="0"/>
              <a:t>IS_A</a:t>
            </a:r>
          </a:p>
        </p:txBody>
      </p:sp>
      <p:sp>
        <p:nvSpPr>
          <p:cNvPr id="29" name="TextBox 28">
            <a:extLst>
              <a:ext uri="{FF2B5EF4-FFF2-40B4-BE49-F238E27FC236}">
                <a16:creationId xmlns:a16="http://schemas.microsoft.com/office/drawing/2014/main" id="{BC3E1F58-47DF-C3FE-3523-5F03641632FE}"/>
              </a:ext>
            </a:extLst>
          </p:cNvPr>
          <p:cNvSpPr txBox="1"/>
          <p:nvPr/>
        </p:nvSpPr>
        <p:spPr>
          <a:xfrm>
            <a:off x="5519880" y="2626029"/>
            <a:ext cx="1249060" cy="369332"/>
          </a:xfrm>
          <a:prstGeom prst="rect">
            <a:avLst/>
          </a:prstGeom>
          <a:noFill/>
        </p:spPr>
        <p:txBody>
          <a:bodyPr wrap="none" rtlCol="0">
            <a:spAutoFit/>
          </a:bodyPr>
          <a:lstStyle/>
          <a:p>
            <a:r>
              <a:rPr lang="en-US" dirty="0"/>
              <a:t>HAS_LABEL</a:t>
            </a:r>
          </a:p>
        </p:txBody>
      </p:sp>
      <p:sp>
        <p:nvSpPr>
          <p:cNvPr id="33" name="TextBox 32">
            <a:extLst>
              <a:ext uri="{FF2B5EF4-FFF2-40B4-BE49-F238E27FC236}">
                <a16:creationId xmlns:a16="http://schemas.microsoft.com/office/drawing/2014/main" id="{028D2EDD-5F78-8D8B-1A49-5C867EE28F84}"/>
              </a:ext>
            </a:extLst>
          </p:cNvPr>
          <p:cNvSpPr txBox="1"/>
          <p:nvPr/>
        </p:nvSpPr>
        <p:spPr>
          <a:xfrm>
            <a:off x="6749340" y="3588748"/>
            <a:ext cx="3631178" cy="338554"/>
          </a:xfrm>
          <a:prstGeom prst="rect">
            <a:avLst/>
          </a:prstGeom>
          <a:noFill/>
        </p:spPr>
        <p:txBody>
          <a:bodyPr wrap="square" rtlCol="0">
            <a:spAutoFit/>
          </a:bodyPr>
          <a:lstStyle/>
          <a:p>
            <a:r>
              <a:rPr lang="en-US" sz="1600" dirty="0"/>
              <a:t>TYPE=alternate_label, abbreviation</a:t>
            </a:r>
          </a:p>
        </p:txBody>
      </p:sp>
    </p:spTree>
    <p:extLst>
      <p:ext uri="{BB962C8B-B14F-4D97-AF65-F5344CB8AC3E}">
        <p14:creationId xmlns:p14="http://schemas.microsoft.com/office/powerpoint/2010/main" val="423047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B42E-4AA5-2A3D-4CBE-96728595DC44}"/>
              </a:ext>
            </a:extLst>
          </p:cNvPr>
          <p:cNvSpPr>
            <a:spLocks noGrp="1"/>
          </p:cNvSpPr>
          <p:nvPr>
            <p:ph type="title"/>
          </p:nvPr>
        </p:nvSpPr>
        <p:spPr/>
        <p:txBody>
          <a:bodyPr/>
          <a:lstStyle/>
          <a:p>
            <a:r>
              <a:rPr lang="en-US" b="1" dirty="0"/>
              <a:t>Neuro-symbolic AI</a:t>
            </a:r>
            <a:endParaRPr lang="en-US" dirty="0"/>
          </a:p>
        </p:txBody>
      </p:sp>
      <p:sp>
        <p:nvSpPr>
          <p:cNvPr id="3" name="Content Placeholder 2">
            <a:extLst>
              <a:ext uri="{FF2B5EF4-FFF2-40B4-BE49-F238E27FC236}">
                <a16:creationId xmlns:a16="http://schemas.microsoft.com/office/drawing/2014/main" id="{20BD8EEE-646D-45D4-ADE2-C75DB5E99C99}"/>
              </a:ext>
            </a:extLst>
          </p:cNvPr>
          <p:cNvSpPr>
            <a:spLocks noGrp="1"/>
          </p:cNvSpPr>
          <p:nvPr>
            <p:ph idx="1"/>
          </p:nvPr>
        </p:nvSpPr>
        <p:spPr>
          <a:xfrm>
            <a:off x="4998026" y="1465118"/>
            <a:ext cx="5201887" cy="4511139"/>
          </a:xfrm>
        </p:spPr>
        <p:txBody>
          <a:bodyPr>
            <a:normAutofit/>
          </a:bodyPr>
          <a:lstStyle/>
          <a:p>
            <a:r>
              <a:rPr lang="en-US" dirty="0"/>
              <a:t>Systems that integrates </a:t>
            </a:r>
            <a:r>
              <a:rPr lang="en-US" b="1" dirty="0"/>
              <a:t>neural network</a:t>
            </a:r>
            <a:r>
              <a:rPr lang="en-US" dirty="0"/>
              <a:t>-based learning with </a:t>
            </a:r>
            <a:r>
              <a:rPr lang="en-US" b="1" dirty="0"/>
              <a:t>symbolic knowledge representation</a:t>
            </a:r>
            <a:r>
              <a:rPr lang="en-US" dirty="0"/>
              <a:t> and logical reasoning with the goal of creating an AI system that is both interpretable and trustworthy</a:t>
            </a:r>
          </a:p>
          <a:p>
            <a:r>
              <a:rPr lang="en-US" dirty="0"/>
              <a:t>How can we use </a:t>
            </a:r>
            <a:r>
              <a:rPr lang="en-US" b="1" dirty="0"/>
              <a:t>Neuro-symbolic AI </a:t>
            </a:r>
            <a:r>
              <a:rPr lang="en-US" dirty="0"/>
              <a:t>in real-time clinical decision support (CDS) at the point of care?</a:t>
            </a:r>
          </a:p>
        </p:txBody>
      </p:sp>
      <p:sp>
        <p:nvSpPr>
          <p:cNvPr id="4" name="Oval 3">
            <a:extLst>
              <a:ext uri="{FF2B5EF4-FFF2-40B4-BE49-F238E27FC236}">
                <a16:creationId xmlns:a16="http://schemas.microsoft.com/office/drawing/2014/main" id="{EE5FD30E-C2F7-02D4-83C3-8C5EB196CF1C}"/>
              </a:ext>
            </a:extLst>
          </p:cNvPr>
          <p:cNvSpPr/>
          <p:nvPr/>
        </p:nvSpPr>
        <p:spPr bwMode="gray">
          <a:xfrm>
            <a:off x="363682" y="1818409"/>
            <a:ext cx="2459182" cy="1610591"/>
          </a:xfrm>
          <a:prstGeom prst="ellipse">
            <a:avLst/>
          </a:prstGeom>
          <a:solidFill>
            <a:schemeClr val="tx2">
              <a:alpha val="50196"/>
            </a:schemeClr>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5" name="Oval 4">
            <a:extLst>
              <a:ext uri="{FF2B5EF4-FFF2-40B4-BE49-F238E27FC236}">
                <a16:creationId xmlns:a16="http://schemas.microsoft.com/office/drawing/2014/main" id="{D7A79C5D-07FB-A789-94B6-D9304A7B0E29}"/>
              </a:ext>
            </a:extLst>
          </p:cNvPr>
          <p:cNvSpPr/>
          <p:nvPr/>
        </p:nvSpPr>
        <p:spPr bwMode="gray">
          <a:xfrm>
            <a:off x="1697182" y="1742209"/>
            <a:ext cx="2459182" cy="1610591"/>
          </a:xfrm>
          <a:prstGeom prst="ellipse">
            <a:avLst/>
          </a:prstGeom>
          <a:solidFill>
            <a:schemeClr val="accent1">
              <a:alpha val="50196"/>
            </a:schemeClr>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Box 5">
            <a:extLst>
              <a:ext uri="{FF2B5EF4-FFF2-40B4-BE49-F238E27FC236}">
                <a16:creationId xmlns:a16="http://schemas.microsoft.com/office/drawing/2014/main" id="{67F61994-9315-D221-28B3-9324BFDF8BA9}"/>
              </a:ext>
            </a:extLst>
          </p:cNvPr>
          <p:cNvSpPr txBox="1"/>
          <p:nvPr/>
        </p:nvSpPr>
        <p:spPr bwMode="gray">
          <a:xfrm>
            <a:off x="748390" y="2369788"/>
            <a:ext cx="695703" cy="507831"/>
          </a:xfrm>
          <a:prstGeom prst="rect">
            <a:avLst/>
          </a:prstGeom>
          <a:noFill/>
        </p:spPr>
        <p:txBody>
          <a:bodyPr vert="horz" wrap="none" lIns="0" tIns="0" rIns="0" bIns="0" rtlCol="0">
            <a:spAutoFit/>
          </a:bodyPr>
          <a:lstStyle/>
          <a:p>
            <a:pPr algn="ctr">
              <a:spcBef>
                <a:spcPts val="600"/>
              </a:spcBef>
            </a:pPr>
            <a:r>
              <a:rPr lang="en-US" sz="1400" b="0" i="0" u="none" baseline="0" dirty="0">
                <a:solidFill>
                  <a:schemeClr val="tx1"/>
                </a:solidFill>
                <a:latin typeface="+mn-lt"/>
              </a:rPr>
              <a:t>Machine</a:t>
            </a:r>
          </a:p>
          <a:p>
            <a:pPr algn="ctr">
              <a:spcBef>
                <a:spcPts val="600"/>
              </a:spcBef>
            </a:pPr>
            <a:r>
              <a:rPr lang="en-US" sz="1400" dirty="0"/>
              <a:t>Learning</a:t>
            </a:r>
            <a:endParaRPr lang="en-US" sz="1400" b="0" i="0" u="none" baseline="0" dirty="0">
              <a:solidFill>
                <a:schemeClr val="tx1"/>
              </a:solidFill>
              <a:latin typeface="+mn-lt"/>
            </a:endParaRPr>
          </a:p>
        </p:txBody>
      </p:sp>
      <p:sp>
        <p:nvSpPr>
          <p:cNvPr id="7" name="TextBox 6">
            <a:extLst>
              <a:ext uri="{FF2B5EF4-FFF2-40B4-BE49-F238E27FC236}">
                <a16:creationId xmlns:a16="http://schemas.microsoft.com/office/drawing/2014/main" id="{6F3DD69C-AFEF-A307-B64A-872180A40233}"/>
              </a:ext>
            </a:extLst>
          </p:cNvPr>
          <p:cNvSpPr txBox="1"/>
          <p:nvPr/>
        </p:nvSpPr>
        <p:spPr bwMode="gray">
          <a:xfrm>
            <a:off x="3120534" y="2293588"/>
            <a:ext cx="727763" cy="507831"/>
          </a:xfrm>
          <a:prstGeom prst="rect">
            <a:avLst/>
          </a:prstGeom>
          <a:noFill/>
        </p:spPr>
        <p:txBody>
          <a:bodyPr vert="horz" wrap="none" lIns="0" tIns="0" rIns="0" bIns="0" rtlCol="0">
            <a:spAutoFit/>
          </a:bodyPr>
          <a:lstStyle/>
          <a:p>
            <a:pPr algn="ctr">
              <a:spcBef>
                <a:spcPts val="600"/>
              </a:spcBef>
            </a:pPr>
            <a:r>
              <a:rPr lang="en-US" sz="1400" b="0" i="0" u="none" baseline="0" dirty="0">
                <a:solidFill>
                  <a:schemeClr val="tx1"/>
                </a:solidFill>
                <a:latin typeface="+mn-lt"/>
              </a:rPr>
              <a:t>Symbolic</a:t>
            </a:r>
          </a:p>
          <a:p>
            <a:pPr algn="ctr">
              <a:spcBef>
                <a:spcPts val="600"/>
              </a:spcBef>
            </a:pPr>
            <a:r>
              <a:rPr lang="en-US" sz="1400" dirty="0"/>
              <a:t>AI</a:t>
            </a:r>
            <a:endParaRPr lang="en-US" sz="1400" b="0" i="0" u="none" baseline="0" dirty="0">
              <a:solidFill>
                <a:schemeClr val="tx1"/>
              </a:solidFill>
              <a:latin typeface="+mn-lt"/>
            </a:endParaRPr>
          </a:p>
        </p:txBody>
      </p:sp>
      <p:sp>
        <p:nvSpPr>
          <p:cNvPr id="8" name="TextBox 7">
            <a:extLst>
              <a:ext uri="{FF2B5EF4-FFF2-40B4-BE49-F238E27FC236}">
                <a16:creationId xmlns:a16="http://schemas.microsoft.com/office/drawing/2014/main" id="{09B49788-7D55-B150-C20F-2DE6D6C49754}"/>
              </a:ext>
            </a:extLst>
          </p:cNvPr>
          <p:cNvSpPr txBox="1"/>
          <p:nvPr/>
        </p:nvSpPr>
        <p:spPr bwMode="gray">
          <a:xfrm>
            <a:off x="1846061" y="2262065"/>
            <a:ext cx="796693" cy="723275"/>
          </a:xfrm>
          <a:prstGeom prst="rect">
            <a:avLst/>
          </a:prstGeom>
          <a:noFill/>
        </p:spPr>
        <p:txBody>
          <a:bodyPr vert="horz" wrap="none" lIns="0" tIns="0" rIns="0" bIns="0" rtlCol="0">
            <a:spAutoFit/>
          </a:bodyPr>
          <a:lstStyle/>
          <a:p>
            <a:pPr algn="ctr">
              <a:spcBef>
                <a:spcPts val="600"/>
              </a:spcBef>
            </a:pPr>
            <a:r>
              <a:rPr lang="en-US" sz="1400" b="1" dirty="0"/>
              <a:t>Neuro</a:t>
            </a:r>
          </a:p>
          <a:p>
            <a:pPr algn="ctr">
              <a:spcBef>
                <a:spcPts val="600"/>
              </a:spcBef>
            </a:pPr>
            <a:r>
              <a:rPr lang="en-US" sz="1400" b="1" dirty="0"/>
              <a:t>Symbolic</a:t>
            </a:r>
            <a:br>
              <a:rPr lang="en-US" sz="1400" b="1" dirty="0"/>
            </a:br>
            <a:r>
              <a:rPr lang="en-US" sz="1400" b="1" dirty="0"/>
              <a:t>AI</a:t>
            </a:r>
            <a:endParaRPr lang="en-US" sz="1400" b="0" i="0" u="none" baseline="0" dirty="0">
              <a:solidFill>
                <a:schemeClr val="tx1"/>
              </a:solidFill>
              <a:latin typeface="+mn-lt"/>
            </a:endParaRPr>
          </a:p>
        </p:txBody>
      </p:sp>
    </p:spTree>
    <p:extLst>
      <p:ext uri="{BB962C8B-B14F-4D97-AF65-F5344CB8AC3E}">
        <p14:creationId xmlns:p14="http://schemas.microsoft.com/office/powerpoint/2010/main" val="167888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DB129-0C73-461C-D821-00087D2F4196}"/>
              </a:ext>
            </a:extLst>
          </p:cNvPr>
          <p:cNvSpPr>
            <a:spLocks noGrp="1"/>
          </p:cNvSpPr>
          <p:nvPr>
            <p:ph type="title"/>
          </p:nvPr>
        </p:nvSpPr>
        <p:spPr>
          <a:xfrm>
            <a:off x="794479" y="365126"/>
            <a:ext cx="10559321" cy="580448"/>
          </a:xfrm>
        </p:spPr>
        <p:txBody>
          <a:bodyPr/>
          <a:lstStyle/>
          <a:p>
            <a:r>
              <a:rPr lang="en-US" dirty="0"/>
              <a:t>Thinking, Fast and Slow</a:t>
            </a:r>
          </a:p>
        </p:txBody>
      </p:sp>
      <p:sp>
        <p:nvSpPr>
          <p:cNvPr id="3" name="Content Placeholder 2">
            <a:extLst>
              <a:ext uri="{FF2B5EF4-FFF2-40B4-BE49-F238E27FC236}">
                <a16:creationId xmlns:a16="http://schemas.microsoft.com/office/drawing/2014/main" id="{52DBA5C6-5034-3AED-1B8E-EB8F30665177}"/>
              </a:ext>
            </a:extLst>
          </p:cNvPr>
          <p:cNvSpPr>
            <a:spLocks noGrp="1"/>
          </p:cNvSpPr>
          <p:nvPr>
            <p:ph idx="1"/>
          </p:nvPr>
        </p:nvSpPr>
        <p:spPr>
          <a:xfrm>
            <a:off x="5921114" y="1825625"/>
            <a:ext cx="5432685" cy="4351338"/>
          </a:xfrm>
        </p:spPr>
        <p:txBody>
          <a:bodyPr>
            <a:normAutofit/>
          </a:bodyPr>
          <a:lstStyle/>
          <a:p>
            <a:r>
              <a:rPr lang="en-US" dirty="0"/>
              <a:t>Humans’ decisions are guided by two main kinds of capabilities, or “systems”: system 1, and system 2. </a:t>
            </a:r>
          </a:p>
          <a:p>
            <a:r>
              <a:rPr lang="en-US" dirty="0"/>
              <a:t>System 1 provides us tools for intuitive, fast, and unconscious decisions, which could be viewed as “thinking fast”.</a:t>
            </a:r>
          </a:p>
          <a:p>
            <a:r>
              <a:rPr lang="en-US" dirty="0"/>
              <a:t>System 2 handles complex situations where we need rational thinking and logic to make a decision. We call this  “thinking slow”.</a:t>
            </a:r>
          </a:p>
        </p:txBody>
      </p:sp>
      <p:pic>
        <p:nvPicPr>
          <p:cNvPr id="4" name="Picture 3">
            <a:extLst>
              <a:ext uri="{FF2B5EF4-FFF2-40B4-BE49-F238E27FC236}">
                <a16:creationId xmlns:a16="http://schemas.microsoft.com/office/drawing/2014/main" id="{857BCBDD-C1B7-8A00-8771-2A53CEC371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1171142"/>
            <a:ext cx="4257694" cy="4351338"/>
          </a:xfrm>
          <a:prstGeom prst="rect">
            <a:avLst/>
          </a:prstGeom>
          <a:ln>
            <a:solidFill>
              <a:schemeClr val="tx1"/>
            </a:solidFill>
          </a:ln>
          <a:effectLst>
            <a:outerShdw blurRad="50800" dist="38100" dir="2700000" sx="102285" sy="102285" algn="tl" rotWithShape="0">
              <a:prstClr val="black">
                <a:alpha val="40000"/>
              </a:prstClr>
            </a:outerShdw>
          </a:effectLst>
        </p:spPr>
      </p:pic>
    </p:spTree>
    <p:extLst>
      <p:ext uri="{BB962C8B-B14F-4D97-AF65-F5344CB8AC3E}">
        <p14:creationId xmlns:p14="http://schemas.microsoft.com/office/powerpoint/2010/main" val="399131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2F81-A493-881D-759F-468500DC90E2}"/>
              </a:ext>
            </a:extLst>
          </p:cNvPr>
          <p:cNvSpPr>
            <a:spLocks noGrp="1"/>
          </p:cNvSpPr>
          <p:nvPr>
            <p:ph type="title"/>
          </p:nvPr>
        </p:nvSpPr>
        <p:spPr>
          <a:xfrm>
            <a:off x="495300" y="555225"/>
            <a:ext cx="11201400" cy="415498"/>
          </a:xfrm>
        </p:spPr>
        <p:txBody>
          <a:bodyPr/>
          <a:lstStyle/>
          <a:p>
            <a:r>
              <a:rPr lang="en-US" dirty="0"/>
              <a:t>The One Second Rule</a:t>
            </a:r>
          </a:p>
        </p:txBody>
      </p:sp>
      <p:sp>
        <p:nvSpPr>
          <p:cNvPr id="3" name="Content Placeholder 2">
            <a:extLst>
              <a:ext uri="{FF2B5EF4-FFF2-40B4-BE49-F238E27FC236}">
                <a16:creationId xmlns:a16="http://schemas.microsoft.com/office/drawing/2014/main" id="{5AE1C7ED-730E-DAC8-4BE5-67F6B17BB67B}"/>
              </a:ext>
            </a:extLst>
          </p:cNvPr>
          <p:cNvSpPr>
            <a:spLocks noGrp="1"/>
          </p:cNvSpPr>
          <p:nvPr>
            <p:ph idx="1"/>
          </p:nvPr>
        </p:nvSpPr>
        <p:spPr>
          <a:xfrm>
            <a:off x="3633216" y="1868704"/>
            <a:ext cx="7367305" cy="2069312"/>
          </a:xfrm>
        </p:spPr>
        <p:txBody>
          <a:bodyPr/>
          <a:lstStyle/>
          <a:p>
            <a:r>
              <a:rPr lang="en-US" sz="2800" i="1" dirty="0"/>
              <a:t>If a typical person can do a mental task with less than one second of thought, we can probably automate it using AI either now or in the near future.</a:t>
            </a:r>
          </a:p>
        </p:txBody>
      </p:sp>
      <p:pic>
        <p:nvPicPr>
          <p:cNvPr id="4098" name="Picture 2" descr="Andrew Ng | Stanford HAI">
            <a:extLst>
              <a:ext uri="{FF2B5EF4-FFF2-40B4-BE49-F238E27FC236}">
                <a16:creationId xmlns:a16="http://schemas.microsoft.com/office/drawing/2014/main" id="{155E1657-86CE-892F-2F4C-A6EBFAE1B89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95300" y="1542383"/>
            <a:ext cx="2321142" cy="30540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3944B8-004A-AE86-4F32-DC4F75511B6D}"/>
              </a:ext>
            </a:extLst>
          </p:cNvPr>
          <p:cNvSpPr txBox="1"/>
          <p:nvPr/>
        </p:nvSpPr>
        <p:spPr bwMode="gray">
          <a:xfrm>
            <a:off x="766204" y="4737157"/>
            <a:ext cx="1779333" cy="430887"/>
          </a:xfrm>
          <a:prstGeom prst="rect">
            <a:avLst/>
          </a:prstGeom>
          <a:noFill/>
        </p:spPr>
        <p:txBody>
          <a:bodyPr vert="horz" wrap="none" lIns="0" tIns="0" rIns="0" bIns="0" rtlCol="0">
            <a:spAutoFit/>
          </a:bodyPr>
          <a:lstStyle/>
          <a:p>
            <a:pPr>
              <a:spcBef>
                <a:spcPts val="600"/>
              </a:spcBef>
            </a:pPr>
            <a:r>
              <a:rPr lang="en-US" sz="2800" dirty="0"/>
              <a:t>Andrew Ng</a:t>
            </a:r>
          </a:p>
        </p:txBody>
      </p:sp>
    </p:spTree>
    <p:extLst>
      <p:ext uri="{BB962C8B-B14F-4D97-AF65-F5344CB8AC3E}">
        <p14:creationId xmlns:p14="http://schemas.microsoft.com/office/powerpoint/2010/main" val="381012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00D01A6-7486-D78C-F711-428BE67BAB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77078" y="1055187"/>
            <a:ext cx="6250165" cy="49489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BB58C-1919-3A24-A698-AC2F141F2110}"/>
              </a:ext>
            </a:extLst>
          </p:cNvPr>
          <p:cNvSpPr>
            <a:spLocks noGrp="1"/>
          </p:cNvSpPr>
          <p:nvPr>
            <p:ph type="title"/>
          </p:nvPr>
        </p:nvSpPr>
        <p:spPr/>
        <p:txBody>
          <a:bodyPr/>
          <a:lstStyle/>
          <a:p>
            <a:r>
              <a:rPr lang="en-US" dirty="0"/>
              <a:t>Data vs. Knowledge</a:t>
            </a:r>
          </a:p>
        </p:txBody>
      </p:sp>
      <p:sp>
        <p:nvSpPr>
          <p:cNvPr id="3" name="Content Placeholder 2">
            <a:extLst>
              <a:ext uri="{FF2B5EF4-FFF2-40B4-BE49-F238E27FC236}">
                <a16:creationId xmlns:a16="http://schemas.microsoft.com/office/drawing/2014/main" id="{90BE7318-5EDD-7B74-282E-47210F5BCE6B}"/>
              </a:ext>
            </a:extLst>
          </p:cNvPr>
          <p:cNvSpPr>
            <a:spLocks noGrp="1"/>
          </p:cNvSpPr>
          <p:nvPr>
            <p:ph idx="1"/>
          </p:nvPr>
        </p:nvSpPr>
        <p:spPr>
          <a:xfrm>
            <a:off x="495300" y="1470685"/>
            <a:ext cx="6391948" cy="1045184"/>
          </a:xfrm>
        </p:spPr>
        <p:txBody>
          <a:bodyPr/>
          <a:lstStyle/>
          <a:p>
            <a:r>
              <a:rPr lang="en-US" dirty="0"/>
              <a:t>Fast System 1: driven by data</a:t>
            </a:r>
          </a:p>
          <a:p>
            <a:r>
              <a:rPr lang="en-US" dirty="0"/>
              <a:t>Slow System 2: driven by </a:t>
            </a:r>
            <a:r>
              <a:rPr lang="en-US" b="1" dirty="0"/>
              <a:t>connected</a:t>
            </a:r>
            <a:r>
              <a:rPr lang="en-US" dirty="0"/>
              <a:t> data: knowledge</a:t>
            </a:r>
          </a:p>
        </p:txBody>
      </p:sp>
      <p:sp>
        <p:nvSpPr>
          <p:cNvPr id="4" name="TextBox 3">
            <a:extLst>
              <a:ext uri="{FF2B5EF4-FFF2-40B4-BE49-F238E27FC236}">
                <a16:creationId xmlns:a16="http://schemas.microsoft.com/office/drawing/2014/main" id="{518C2F85-0730-B321-B4E8-2C64CA559EC0}"/>
              </a:ext>
            </a:extLst>
          </p:cNvPr>
          <p:cNvSpPr txBox="1"/>
          <p:nvPr/>
        </p:nvSpPr>
        <p:spPr bwMode="gray">
          <a:xfrm>
            <a:off x="5721720" y="6110589"/>
            <a:ext cx="5525039" cy="215444"/>
          </a:xfrm>
          <a:prstGeom prst="rect">
            <a:avLst/>
          </a:prstGeom>
          <a:noFill/>
        </p:spPr>
        <p:txBody>
          <a:bodyPr vert="horz" wrap="none" lIns="0" tIns="0" rIns="0" bIns="0" rtlCol="0">
            <a:spAutoFit/>
          </a:bodyPr>
          <a:lstStyle/>
          <a:p>
            <a:pPr>
              <a:spcBef>
                <a:spcPts val="600"/>
              </a:spcBef>
            </a:pPr>
            <a:r>
              <a:rPr lang="en-US" sz="1400" dirty="0"/>
              <a:t>https://dmccreary.medium.com/the-knowledge-triangle-c5124637d54c</a:t>
            </a:r>
            <a:endParaRPr lang="en-US" sz="1400" b="0" i="0" u="none" baseline="0" dirty="0">
              <a:solidFill>
                <a:schemeClr val="tx1"/>
              </a:solidFill>
              <a:latin typeface="+mn-lt"/>
            </a:endParaRPr>
          </a:p>
        </p:txBody>
      </p:sp>
    </p:spTree>
    <p:extLst>
      <p:ext uri="{BB962C8B-B14F-4D97-AF65-F5344CB8AC3E}">
        <p14:creationId xmlns:p14="http://schemas.microsoft.com/office/powerpoint/2010/main" val="25443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450F-2EC4-BFDB-AEEE-7FF261C8C262}"/>
              </a:ext>
            </a:extLst>
          </p:cNvPr>
          <p:cNvSpPr>
            <a:spLocks noGrp="1"/>
          </p:cNvSpPr>
          <p:nvPr>
            <p:ph type="title"/>
          </p:nvPr>
        </p:nvSpPr>
        <p:spPr>
          <a:xfrm>
            <a:off x="935736" y="134449"/>
            <a:ext cx="10515600" cy="826900"/>
          </a:xfrm>
        </p:spPr>
        <p:txBody>
          <a:bodyPr/>
          <a:lstStyle/>
          <a:p>
            <a:r>
              <a:rPr lang="en-US" dirty="0"/>
              <a:t>Human Brain: Thinking, Fast and Slow</a:t>
            </a:r>
          </a:p>
        </p:txBody>
      </p:sp>
      <p:graphicFrame>
        <p:nvGraphicFramePr>
          <p:cNvPr id="4" name="Table 4">
            <a:extLst>
              <a:ext uri="{FF2B5EF4-FFF2-40B4-BE49-F238E27FC236}">
                <a16:creationId xmlns:a16="http://schemas.microsoft.com/office/drawing/2014/main" id="{9B7DBD66-0D20-7F5C-8D56-A4AA7DBDF350}"/>
              </a:ext>
            </a:extLst>
          </p:cNvPr>
          <p:cNvGraphicFramePr>
            <a:graphicFrameLocks noGrp="1"/>
          </p:cNvGraphicFramePr>
          <p:nvPr>
            <p:extLst>
              <p:ext uri="{D42A27DB-BD31-4B8C-83A1-F6EECF244321}">
                <p14:modId xmlns:p14="http://schemas.microsoft.com/office/powerpoint/2010/main" val="1870889944"/>
              </p:ext>
            </p:extLst>
          </p:nvPr>
        </p:nvGraphicFramePr>
        <p:xfrm>
          <a:off x="2036012" y="2409398"/>
          <a:ext cx="8089147" cy="3337560"/>
        </p:xfrm>
        <a:graphic>
          <a:graphicData uri="http://schemas.openxmlformats.org/drawingml/2006/table">
            <a:tbl>
              <a:tblPr firstRow="1" bandRow="1">
                <a:tableStyleId>{5C22544A-7EE6-4342-B048-85BDC9FD1C3A}</a:tableStyleId>
              </a:tblPr>
              <a:tblGrid>
                <a:gridCol w="4025147">
                  <a:extLst>
                    <a:ext uri="{9D8B030D-6E8A-4147-A177-3AD203B41FA5}">
                      <a16:colId xmlns:a16="http://schemas.microsoft.com/office/drawing/2014/main" val="3051377267"/>
                    </a:ext>
                  </a:extLst>
                </a:gridCol>
                <a:gridCol w="4064000">
                  <a:extLst>
                    <a:ext uri="{9D8B030D-6E8A-4147-A177-3AD203B41FA5}">
                      <a16:colId xmlns:a16="http://schemas.microsoft.com/office/drawing/2014/main" val="2990637006"/>
                    </a:ext>
                  </a:extLst>
                </a:gridCol>
              </a:tblGrid>
              <a:tr h="370840">
                <a:tc>
                  <a:txBody>
                    <a:bodyPr/>
                    <a:lstStyle/>
                    <a:p>
                      <a:r>
                        <a:rPr lang="en-US" sz="1800" dirty="0"/>
                        <a:t>Fast Thinking (System 1)</a:t>
                      </a:r>
                    </a:p>
                  </a:txBody>
                  <a:tcPr/>
                </a:tc>
                <a:tc>
                  <a:txBody>
                    <a:bodyPr/>
                    <a:lstStyle/>
                    <a:p>
                      <a:r>
                        <a:rPr lang="en-US" sz="1800" dirty="0"/>
                        <a:t>Slow Thinking (System 2)</a:t>
                      </a:r>
                    </a:p>
                  </a:txBody>
                  <a:tcPr/>
                </a:tc>
                <a:extLst>
                  <a:ext uri="{0D108BD9-81ED-4DB2-BD59-A6C34878D82A}">
                    <a16:rowId xmlns:a16="http://schemas.microsoft.com/office/drawing/2014/main" val="24722595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Unconscious and automatic</a:t>
                      </a:r>
                    </a:p>
                  </a:txBody>
                  <a:tcPr/>
                </a:tc>
                <a:tc>
                  <a:txBody>
                    <a:bodyPr/>
                    <a:lstStyle/>
                    <a:p>
                      <a:r>
                        <a:rPr lang="en-US" sz="1800" dirty="0"/>
                        <a:t>Thoughtful and effortful</a:t>
                      </a:r>
                    </a:p>
                  </a:txBody>
                  <a:tcPr/>
                </a:tc>
                <a:extLst>
                  <a:ext uri="{0D108BD9-81ED-4DB2-BD59-A6C34878D82A}">
                    <a16:rowId xmlns:a16="http://schemas.microsoft.com/office/drawing/2014/main" val="13863287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Pattern recognition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Logic and reasoning</a:t>
                      </a:r>
                    </a:p>
                  </a:txBody>
                  <a:tcPr/>
                </a:tc>
                <a:extLst>
                  <a:ext uri="{0D108BD9-81ED-4DB2-BD59-A6C34878D82A}">
                    <a16:rowId xmlns:a16="http://schemas.microsoft.com/office/drawing/2014/main" val="1223276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Best with images, sound, language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Planning and cognition</a:t>
                      </a:r>
                    </a:p>
                  </a:txBody>
                  <a:tcPr/>
                </a:tc>
                <a:extLst>
                  <a:ext uri="{0D108BD9-81ED-4DB2-BD59-A6C34878D82A}">
                    <a16:rowId xmlns:a16="http://schemas.microsoft.com/office/drawing/2014/main" val="783281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Parallel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Serial</a:t>
                      </a:r>
                    </a:p>
                  </a:txBody>
                  <a:tcPr/>
                </a:tc>
                <a:extLst>
                  <a:ext uri="{0D108BD9-81ED-4DB2-BD59-A6C34878D82A}">
                    <a16:rowId xmlns:a16="http://schemas.microsoft.com/office/drawing/2014/main" val="27792397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Can’t count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Counting is core</a:t>
                      </a:r>
                    </a:p>
                  </a:txBody>
                  <a:tcPr/>
                </a:tc>
                <a:extLst>
                  <a:ext uri="{0D108BD9-81ED-4DB2-BD59-A6C34878D82A}">
                    <a16:rowId xmlns:a16="http://schemas.microsoft.com/office/drawing/2014/main" val="3176467745"/>
                  </a:ext>
                </a:extLst>
              </a:tr>
              <a:tr h="370840">
                <a:tc>
                  <a:txBody>
                    <a:bodyPr/>
                    <a:lstStyle/>
                    <a:p>
                      <a:r>
                        <a:rPr lang="en-US" sz="1800" dirty="0"/>
                        <a:t>Event correlation</a:t>
                      </a:r>
                    </a:p>
                  </a:txBody>
                  <a:tcPr/>
                </a:tc>
                <a:tc>
                  <a:txBody>
                    <a:bodyPr/>
                    <a:lstStyle/>
                    <a:p>
                      <a:r>
                        <a:rPr lang="en-US" sz="1800" dirty="0"/>
                        <a:t>Event causation</a:t>
                      </a:r>
                    </a:p>
                  </a:txBody>
                  <a:tcPr/>
                </a:tc>
                <a:extLst>
                  <a:ext uri="{0D108BD9-81ED-4DB2-BD59-A6C34878D82A}">
                    <a16:rowId xmlns:a16="http://schemas.microsoft.com/office/drawing/2014/main" val="13273571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&gt; 95% of brain energy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&lt; 5% of brain energy</a:t>
                      </a:r>
                    </a:p>
                  </a:txBody>
                  <a:tcPr/>
                </a:tc>
                <a:extLst>
                  <a:ext uri="{0D108BD9-81ED-4DB2-BD59-A6C34878D82A}">
                    <a16:rowId xmlns:a16="http://schemas.microsoft.com/office/drawing/2014/main" val="26086365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Well understood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Poorly understood</a:t>
                      </a:r>
                    </a:p>
                  </a:txBody>
                  <a:tcPr/>
                </a:tc>
                <a:extLst>
                  <a:ext uri="{0D108BD9-81ED-4DB2-BD59-A6C34878D82A}">
                    <a16:rowId xmlns:a16="http://schemas.microsoft.com/office/drawing/2014/main" val="1000199184"/>
                  </a:ext>
                </a:extLst>
              </a:tr>
            </a:tbl>
          </a:graphicData>
        </a:graphic>
      </p:graphicFrame>
      <p:pic>
        <p:nvPicPr>
          <p:cNvPr id="6" name="Picture 2" descr="tortoise and hare, fast and slow Icons PNG - Free PNG and Icons Downloads">
            <a:extLst>
              <a:ext uri="{FF2B5EF4-FFF2-40B4-BE49-F238E27FC236}">
                <a16:creationId xmlns:a16="http://schemas.microsoft.com/office/drawing/2014/main" id="{C219F7A8-08C0-FBDA-6D54-16CB044E05F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31389" r="56076"/>
          <a:stretch/>
        </p:blipFill>
        <p:spPr bwMode="auto">
          <a:xfrm>
            <a:off x="7303183" y="1361469"/>
            <a:ext cx="1547706" cy="826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ortoise and hare, fast and slow Icons PNG - Free PNG and Icons Downloads">
            <a:extLst>
              <a:ext uri="{FF2B5EF4-FFF2-40B4-BE49-F238E27FC236}">
                <a16:creationId xmlns:a16="http://schemas.microsoft.com/office/drawing/2014/main" id="{B1BCD1DD-75E5-3699-5A76-0B1522F80845}"/>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56076"/>
          <a:stretch/>
        </p:blipFill>
        <p:spPr bwMode="auto">
          <a:xfrm rot="489651">
            <a:off x="3286924" y="1204184"/>
            <a:ext cx="1465852" cy="114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1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5BE0-D701-032B-1D03-32092B0701C9}"/>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860459D6-0BD1-C96C-F3A0-6A381F3F53E3}"/>
              </a:ext>
            </a:extLst>
          </p:cNvPr>
          <p:cNvSpPr>
            <a:spLocks noGrp="1"/>
          </p:cNvSpPr>
          <p:nvPr>
            <p:ph idx="1"/>
          </p:nvPr>
        </p:nvSpPr>
        <p:spPr/>
        <p:txBody>
          <a:bodyPr>
            <a:normAutofit/>
          </a:bodyPr>
          <a:lstStyle/>
          <a:p>
            <a:pPr marL="0" indent="0">
              <a:buNone/>
            </a:pPr>
            <a:r>
              <a:rPr lang="en-US" dirty="0"/>
              <a:t>One of the biggest challenges in the US is managing the cost of healthcare.  Although we have high healthcare costs in the US, our life expectancy is still average.  In this talk we will look at some of the core causes of healthcare costs and what modern AI hardware can do to lower these costs.  We will see that faster and bigger GPUs alone will not save us.  We need detailed models to across a wide swath of our communities and perform early interventions.  We need accurate models of our world and the ability to simulate the impact of policy changes to overall healthcare costs.  We need many cores and memory architecture that keep cores fed with the right data.</a:t>
            </a:r>
          </a:p>
          <a:p>
            <a:pPr marL="0" indent="0">
              <a:buNone/>
            </a:pPr>
            <a:endParaRPr lang="en-US" dirty="0"/>
          </a:p>
        </p:txBody>
      </p:sp>
    </p:spTree>
    <p:extLst>
      <p:ext uri="{BB962C8B-B14F-4D97-AF65-F5344CB8AC3E}">
        <p14:creationId xmlns:p14="http://schemas.microsoft.com/office/powerpoint/2010/main" val="4206378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450F-2EC4-BFDB-AEEE-7FF261C8C262}"/>
              </a:ext>
            </a:extLst>
          </p:cNvPr>
          <p:cNvSpPr>
            <a:spLocks noGrp="1"/>
          </p:cNvSpPr>
          <p:nvPr>
            <p:ph type="title"/>
          </p:nvPr>
        </p:nvSpPr>
        <p:spPr>
          <a:xfrm>
            <a:off x="473221" y="187351"/>
            <a:ext cx="10515600" cy="746389"/>
          </a:xfrm>
        </p:spPr>
        <p:txBody>
          <a:bodyPr/>
          <a:lstStyle/>
          <a:p>
            <a:r>
              <a:rPr lang="en-US" dirty="0"/>
              <a:t>Computers: Patterns vs Symbolic Reasoning</a:t>
            </a:r>
          </a:p>
        </p:txBody>
      </p:sp>
      <p:graphicFrame>
        <p:nvGraphicFramePr>
          <p:cNvPr id="4" name="Table 4">
            <a:extLst>
              <a:ext uri="{FF2B5EF4-FFF2-40B4-BE49-F238E27FC236}">
                <a16:creationId xmlns:a16="http://schemas.microsoft.com/office/drawing/2014/main" id="{9B7DBD66-0D20-7F5C-8D56-A4AA7DBDF350}"/>
              </a:ext>
            </a:extLst>
          </p:cNvPr>
          <p:cNvGraphicFramePr>
            <a:graphicFrameLocks noGrp="1"/>
          </p:cNvGraphicFramePr>
          <p:nvPr>
            <p:extLst>
              <p:ext uri="{D42A27DB-BD31-4B8C-83A1-F6EECF244321}">
                <p14:modId xmlns:p14="http://schemas.microsoft.com/office/powerpoint/2010/main" val="3392253173"/>
              </p:ext>
            </p:extLst>
          </p:nvPr>
        </p:nvGraphicFramePr>
        <p:xfrm>
          <a:off x="1892987" y="2247353"/>
          <a:ext cx="8516931" cy="4145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51377267"/>
                    </a:ext>
                  </a:extLst>
                </a:gridCol>
                <a:gridCol w="4452931">
                  <a:extLst>
                    <a:ext uri="{9D8B030D-6E8A-4147-A177-3AD203B41FA5}">
                      <a16:colId xmlns:a16="http://schemas.microsoft.com/office/drawing/2014/main" val="2990637006"/>
                    </a:ext>
                  </a:extLst>
                </a:gridCol>
              </a:tblGrid>
              <a:tr h="370840">
                <a:tc>
                  <a:txBody>
                    <a:bodyPr/>
                    <a:lstStyle/>
                    <a:p>
                      <a:r>
                        <a:rPr lang="en-US" sz="1800" dirty="0"/>
                        <a:t>Machine Learning Patterns</a:t>
                      </a:r>
                    </a:p>
                  </a:txBody>
                  <a:tcPr/>
                </a:tc>
                <a:tc>
                  <a:txBody>
                    <a:bodyPr/>
                    <a:lstStyle/>
                    <a:p>
                      <a:r>
                        <a:rPr lang="en-US" sz="1800" dirty="0"/>
                        <a:t>Symbolic Reasoning</a:t>
                      </a:r>
                    </a:p>
                  </a:txBody>
                  <a:tcPr/>
                </a:tc>
                <a:extLst>
                  <a:ext uri="{0D108BD9-81ED-4DB2-BD59-A6C34878D82A}">
                    <a16:rowId xmlns:a16="http://schemas.microsoft.com/office/drawing/2014/main" val="2472259512"/>
                  </a:ext>
                </a:extLst>
              </a:tr>
              <a:tr h="370840">
                <a:tc>
                  <a:txBody>
                    <a:bodyPr/>
                    <a:lstStyle/>
                    <a:p>
                      <a:r>
                        <a:rPr lang="en-US" sz="1800" dirty="0"/>
                        <a:t>Done by neural networks</a:t>
                      </a:r>
                    </a:p>
                  </a:txBody>
                  <a:tcPr/>
                </a:tc>
                <a:tc>
                  <a:txBody>
                    <a:bodyPr/>
                    <a:lstStyle/>
                    <a:p>
                      <a:r>
                        <a:rPr lang="en-US" sz="1800" dirty="0"/>
                        <a:t>Done by rules and knowledge graph traversal</a:t>
                      </a:r>
                    </a:p>
                  </a:txBody>
                  <a:tcPr/>
                </a:tc>
                <a:extLst>
                  <a:ext uri="{0D108BD9-81ED-4DB2-BD59-A6C34878D82A}">
                    <a16:rowId xmlns:a16="http://schemas.microsoft.com/office/drawing/2014/main" val="2547772216"/>
                  </a:ext>
                </a:extLst>
              </a:tr>
              <a:tr h="370840">
                <a:tc>
                  <a:txBody>
                    <a:bodyPr/>
                    <a:lstStyle/>
                    <a:p>
                      <a:r>
                        <a:rPr lang="en-US" sz="1800" dirty="0"/>
                        <a:t>Measure success based on precision, recall and F1 score</a:t>
                      </a:r>
                    </a:p>
                  </a:txBody>
                  <a:tcPr/>
                </a:tc>
                <a:tc>
                  <a:txBody>
                    <a:bodyPr/>
                    <a:lstStyle/>
                    <a:p>
                      <a:r>
                        <a:rPr lang="en-US" sz="1800" dirty="0"/>
                        <a:t>Measure success based on </a:t>
                      </a:r>
                      <a:r>
                        <a:rPr lang="en-US" sz="1800" b="0" i="0" u="none" strike="noStrike" kern="1200" dirty="0">
                          <a:solidFill>
                            <a:schemeClr val="dk1"/>
                          </a:solidFill>
                          <a:effectLst/>
                          <a:latin typeface="+mn-lt"/>
                          <a:ea typeface="+mn-ea"/>
                          <a:cs typeface="+mn-cs"/>
                        </a:rPr>
                        <a:t>correctness of conclusion</a:t>
                      </a:r>
                      <a:endParaRPr lang="en-US" sz="1800" dirty="0"/>
                    </a:p>
                  </a:txBody>
                  <a:tcPr/>
                </a:tc>
                <a:extLst>
                  <a:ext uri="{0D108BD9-81ED-4DB2-BD59-A6C34878D82A}">
                    <a16:rowId xmlns:a16="http://schemas.microsoft.com/office/drawing/2014/main" val="3593281448"/>
                  </a:ext>
                </a:extLst>
              </a:tr>
              <a:tr h="370840">
                <a:tc>
                  <a:txBody>
                    <a:bodyPr/>
                    <a:lstStyle/>
                    <a:p>
                      <a:r>
                        <a:rPr lang="en-US" sz="1800" dirty="0"/>
                        <a:t>Low Explainability</a:t>
                      </a:r>
                    </a:p>
                  </a:txBody>
                  <a:tcPr/>
                </a:tc>
                <a:tc>
                  <a:txBody>
                    <a:bodyPr/>
                    <a:lstStyle/>
                    <a:p>
                      <a:r>
                        <a:rPr lang="en-US" sz="1800" dirty="0"/>
                        <a:t>High explainability</a:t>
                      </a:r>
                    </a:p>
                  </a:txBody>
                  <a:tcPr/>
                </a:tc>
                <a:extLst>
                  <a:ext uri="{0D108BD9-81ED-4DB2-BD59-A6C34878D82A}">
                    <a16:rowId xmlns:a16="http://schemas.microsoft.com/office/drawing/2014/main" val="1386328724"/>
                  </a:ext>
                </a:extLst>
              </a:tr>
              <a:tr h="370840">
                <a:tc>
                  <a:txBody>
                    <a:bodyPr/>
                    <a:lstStyle/>
                    <a:p>
                      <a:r>
                        <a:rPr lang="en-US" sz="1800" dirty="0"/>
                        <a:t>Pattern recognition and similarity</a:t>
                      </a:r>
                    </a:p>
                  </a:txBody>
                  <a:tcPr/>
                </a:tc>
                <a:tc>
                  <a:txBody>
                    <a:bodyPr/>
                    <a:lstStyle/>
                    <a:p>
                      <a:r>
                        <a:rPr lang="en-US" sz="1800" dirty="0"/>
                        <a:t>Logic and reasoning</a:t>
                      </a:r>
                    </a:p>
                  </a:txBody>
                  <a:tcPr/>
                </a:tc>
                <a:extLst>
                  <a:ext uri="{0D108BD9-81ED-4DB2-BD59-A6C34878D82A}">
                    <a16:rowId xmlns:a16="http://schemas.microsoft.com/office/drawing/2014/main" val="783281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Best with images, sound, language</a:t>
                      </a:r>
                    </a:p>
                  </a:txBody>
                  <a:tcPr/>
                </a:tc>
                <a:tc>
                  <a:txBody>
                    <a:bodyPr/>
                    <a:lstStyle/>
                    <a:p>
                      <a:r>
                        <a:rPr lang="en-US" sz="1800" dirty="0"/>
                        <a:t>Planning and cognition</a:t>
                      </a:r>
                    </a:p>
                  </a:txBody>
                  <a:tcPr/>
                </a:tc>
                <a:extLst>
                  <a:ext uri="{0D108BD9-81ED-4DB2-BD59-A6C34878D82A}">
                    <a16:rowId xmlns:a16="http://schemas.microsoft.com/office/drawing/2014/main" val="3176467745"/>
                  </a:ext>
                </a:extLst>
              </a:tr>
              <a:tr h="370840">
                <a:tc>
                  <a:txBody>
                    <a:bodyPr/>
                    <a:lstStyle/>
                    <a:p>
                      <a:r>
                        <a:rPr lang="en-US" sz="1800" dirty="0"/>
                        <a:t>Event correlation</a:t>
                      </a:r>
                    </a:p>
                  </a:txBody>
                  <a:tcPr/>
                </a:tc>
                <a:tc>
                  <a:txBody>
                    <a:bodyPr/>
                    <a:lstStyle/>
                    <a:p>
                      <a:r>
                        <a:rPr lang="en-US" sz="1800" dirty="0"/>
                        <a:t>Event causation?</a:t>
                      </a:r>
                    </a:p>
                  </a:txBody>
                  <a:tcPr/>
                </a:tc>
                <a:extLst>
                  <a:ext uri="{0D108BD9-81ED-4DB2-BD59-A6C34878D82A}">
                    <a16:rowId xmlns:a16="http://schemas.microsoft.com/office/drawing/2014/main" val="13273571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Well understood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Poorly understood</a:t>
                      </a:r>
                    </a:p>
                  </a:txBody>
                  <a:tcPr/>
                </a:tc>
                <a:extLst>
                  <a:ext uri="{0D108BD9-81ED-4DB2-BD59-A6C34878D82A}">
                    <a16:rowId xmlns:a16="http://schemas.microsoft.com/office/drawing/2014/main" val="10001991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Focus of machine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Focus of taxonomies, ontologies and graph algorithms</a:t>
                      </a:r>
                    </a:p>
                  </a:txBody>
                  <a:tcPr/>
                </a:tc>
                <a:extLst>
                  <a:ext uri="{0D108BD9-81ED-4DB2-BD59-A6C34878D82A}">
                    <a16:rowId xmlns:a16="http://schemas.microsoft.com/office/drawing/2014/main" val="1487150257"/>
                  </a:ext>
                </a:extLst>
              </a:tr>
            </a:tbl>
          </a:graphicData>
        </a:graphic>
      </p:graphicFrame>
      <p:pic>
        <p:nvPicPr>
          <p:cNvPr id="6" name="Picture 2" descr="tortoise and hare, fast and slow Icons PNG - Free PNG and Icons Downloads">
            <a:extLst>
              <a:ext uri="{FF2B5EF4-FFF2-40B4-BE49-F238E27FC236}">
                <a16:creationId xmlns:a16="http://schemas.microsoft.com/office/drawing/2014/main" id="{C219F7A8-08C0-FBDA-6D54-16CB044E05F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31389" r="56076"/>
          <a:stretch/>
        </p:blipFill>
        <p:spPr bwMode="auto">
          <a:xfrm>
            <a:off x="7263909" y="1233599"/>
            <a:ext cx="1547706" cy="826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ortoise and hare, fast and slow Icons PNG - Free PNG and Icons Downloads">
            <a:extLst>
              <a:ext uri="{FF2B5EF4-FFF2-40B4-BE49-F238E27FC236}">
                <a16:creationId xmlns:a16="http://schemas.microsoft.com/office/drawing/2014/main" id="{B1BCD1DD-75E5-3699-5A76-0B1522F80845}"/>
              </a:ext>
            </a:extLst>
          </p:cNvPr>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56076"/>
          <a:stretch/>
        </p:blipFill>
        <p:spPr bwMode="auto">
          <a:xfrm rot="595790">
            <a:off x="3171573" y="1076314"/>
            <a:ext cx="1465852" cy="114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810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23B6-4ED4-45C5-EFB0-AA56567F9D5A}"/>
              </a:ext>
            </a:extLst>
          </p:cNvPr>
          <p:cNvSpPr>
            <a:spLocks noGrp="1"/>
          </p:cNvSpPr>
          <p:nvPr>
            <p:ph type="title"/>
          </p:nvPr>
        </p:nvSpPr>
        <p:spPr/>
        <p:txBody>
          <a:bodyPr/>
          <a:lstStyle/>
          <a:p>
            <a:r>
              <a:rPr lang="en-US" dirty="0"/>
              <a:t>The Representation Problem</a:t>
            </a:r>
          </a:p>
        </p:txBody>
      </p:sp>
      <p:sp>
        <p:nvSpPr>
          <p:cNvPr id="3" name="Content Placeholder 2">
            <a:extLst>
              <a:ext uri="{FF2B5EF4-FFF2-40B4-BE49-F238E27FC236}">
                <a16:creationId xmlns:a16="http://schemas.microsoft.com/office/drawing/2014/main" id="{8EDBB2F4-8ED8-6A0E-074E-91FAA0C83BC7}"/>
              </a:ext>
            </a:extLst>
          </p:cNvPr>
          <p:cNvSpPr>
            <a:spLocks noGrp="1"/>
          </p:cNvSpPr>
          <p:nvPr>
            <p:ph idx="1"/>
          </p:nvPr>
        </p:nvSpPr>
        <p:spPr>
          <a:xfrm>
            <a:off x="4618298" y="2642933"/>
            <a:ext cx="6101651" cy="1329500"/>
          </a:xfrm>
        </p:spPr>
        <p:txBody>
          <a:bodyPr/>
          <a:lstStyle/>
          <a:p>
            <a:r>
              <a:rPr lang="en-US" sz="2800" i="1" dirty="0"/>
              <a:t>The key to artificial intelligence has always been the representation.</a:t>
            </a:r>
            <a:endParaRPr lang="en-US" sz="2800" dirty="0"/>
          </a:p>
        </p:txBody>
      </p:sp>
      <p:pic>
        <p:nvPicPr>
          <p:cNvPr id="6146" name="Picture 2">
            <a:extLst>
              <a:ext uri="{FF2B5EF4-FFF2-40B4-BE49-F238E27FC236}">
                <a16:creationId xmlns:a16="http://schemas.microsoft.com/office/drawing/2014/main" id="{A161CD8B-A2EA-3820-C258-94B3AF1D8A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1052" y="1910683"/>
            <a:ext cx="2794000" cy="279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F80C03-9A74-4EE9-C289-A388CB0F17A4}"/>
              </a:ext>
            </a:extLst>
          </p:cNvPr>
          <p:cNvSpPr txBox="1"/>
          <p:nvPr/>
        </p:nvSpPr>
        <p:spPr bwMode="gray">
          <a:xfrm>
            <a:off x="1588006" y="4837990"/>
            <a:ext cx="1740092" cy="369332"/>
          </a:xfrm>
          <a:prstGeom prst="rect">
            <a:avLst/>
          </a:prstGeom>
          <a:noFill/>
        </p:spPr>
        <p:txBody>
          <a:bodyPr vert="horz" wrap="none" lIns="0" tIns="0" rIns="0" bIns="0" rtlCol="0">
            <a:spAutoFit/>
          </a:bodyPr>
          <a:lstStyle/>
          <a:p>
            <a:pPr>
              <a:spcBef>
                <a:spcPts val="600"/>
              </a:spcBef>
            </a:pPr>
            <a:r>
              <a:rPr lang="en-US" sz="2400" dirty="0"/>
              <a:t>Jeff Hawkins</a:t>
            </a:r>
          </a:p>
        </p:txBody>
      </p:sp>
      <p:sp>
        <p:nvSpPr>
          <p:cNvPr id="6" name="TextBox 5">
            <a:extLst>
              <a:ext uri="{FF2B5EF4-FFF2-40B4-BE49-F238E27FC236}">
                <a16:creationId xmlns:a16="http://schemas.microsoft.com/office/drawing/2014/main" id="{08A467D3-6BA8-53DE-D4E2-1BD7777DDE1A}"/>
              </a:ext>
            </a:extLst>
          </p:cNvPr>
          <p:cNvSpPr txBox="1"/>
          <p:nvPr/>
        </p:nvSpPr>
        <p:spPr>
          <a:xfrm>
            <a:off x="4491284" y="5247765"/>
            <a:ext cx="7457113" cy="1077218"/>
          </a:xfrm>
          <a:prstGeom prst="rect">
            <a:avLst/>
          </a:prstGeom>
          <a:noFill/>
        </p:spPr>
        <p:txBody>
          <a:bodyPr wrap="square" rtlCol="0">
            <a:spAutoFit/>
          </a:bodyPr>
          <a:lstStyle/>
          <a:p>
            <a:r>
              <a:rPr lang="en-US" sz="1600" dirty="0"/>
              <a:t>Thousand Brains and the Enterprise Knowledge Graph</a:t>
            </a:r>
            <a:endParaRPr lang="en-US" sz="1600" dirty="0">
              <a:hlinkClick r:id="rId3"/>
            </a:endParaRPr>
          </a:p>
          <a:p>
            <a:r>
              <a:rPr lang="en-US" sz="1600" dirty="0">
                <a:hlinkClick r:id="rId3"/>
              </a:rPr>
              <a:t>https://towardsdatascience.com/1000-brains-and-the-ekg-8ef7b1764ccd</a:t>
            </a:r>
            <a:endParaRPr lang="en-US" sz="1600" dirty="0"/>
          </a:p>
          <a:p>
            <a:r>
              <a:rPr lang="en-US" sz="1600" dirty="0"/>
              <a:t>Machine Learning Street Talk</a:t>
            </a:r>
            <a:br>
              <a:rPr lang="en-US" sz="1600" dirty="0"/>
            </a:br>
            <a:r>
              <a:rPr lang="en-US" sz="1600" dirty="0">
                <a:hlinkClick r:id="rId4"/>
              </a:rPr>
              <a:t>https://www.youtube.com/watch?v=6VQILbDqaI4</a:t>
            </a:r>
            <a:endParaRPr lang="en-US" sz="1600" dirty="0"/>
          </a:p>
        </p:txBody>
      </p:sp>
    </p:spTree>
    <p:extLst>
      <p:ext uri="{BB962C8B-B14F-4D97-AF65-F5344CB8AC3E}">
        <p14:creationId xmlns:p14="http://schemas.microsoft.com/office/powerpoint/2010/main" val="373443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D2B3-38A1-A729-1F90-EA6693B56E7D}"/>
              </a:ext>
            </a:extLst>
          </p:cNvPr>
          <p:cNvSpPr>
            <a:spLocks noGrp="1"/>
          </p:cNvSpPr>
          <p:nvPr>
            <p:ph type="title"/>
          </p:nvPr>
        </p:nvSpPr>
        <p:spPr>
          <a:xfrm>
            <a:off x="375429" y="217845"/>
            <a:ext cx="10515600" cy="680246"/>
          </a:xfrm>
        </p:spPr>
        <p:txBody>
          <a:bodyPr/>
          <a:lstStyle/>
          <a:p>
            <a:r>
              <a:rPr lang="en-US" dirty="0"/>
              <a:t>Reference Frames (Hawkins)</a:t>
            </a:r>
          </a:p>
        </p:txBody>
      </p:sp>
      <p:sp>
        <p:nvSpPr>
          <p:cNvPr id="3" name="Content Placeholder 2">
            <a:extLst>
              <a:ext uri="{FF2B5EF4-FFF2-40B4-BE49-F238E27FC236}">
                <a16:creationId xmlns:a16="http://schemas.microsoft.com/office/drawing/2014/main" id="{CB8CC227-8525-CA2B-691B-E39C17C14173}"/>
              </a:ext>
            </a:extLst>
          </p:cNvPr>
          <p:cNvSpPr>
            <a:spLocks noGrp="1"/>
          </p:cNvSpPr>
          <p:nvPr>
            <p:ph idx="1"/>
          </p:nvPr>
        </p:nvSpPr>
        <p:spPr>
          <a:xfrm>
            <a:off x="6096000" y="1531124"/>
            <a:ext cx="5257800" cy="4351338"/>
          </a:xfrm>
        </p:spPr>
        <p:txBody>
          <a:bodyPr>
            <a:normAutofit fontScale="92500" lnSpcReduction="10000"/>
          </a:bodyPr>
          <a:lstStyle/>
          <a:p>
            <a:pPr marL="236538" indent="-236538">
              <a:buFont typeface="Arial" panose="020B0604020202020204" pitchFamily="34" charset="0"/>
              <a:buChar char="•"/>
            </a:pPr>
            <a:r>
              <a:rPr lang="en-US" sz="2400" dirty="0"/>
              <a:t>The human neocortex is composed of around 150K cortical columns</a:t>
            </a:r>
          </a:p>
          <a:p>
            <a:pPr marL="236538" indent="-236538">
              <a:buFont typeface="Arial" panose="020B0604020202020204" pitchFamily="34" charset="0"/>
              <a:buChar char="•"/>
            </a:pPr>
            <a:r>
              <a:rPr lang="en-US" sz="2400" dirty="0"/>
              <a:t>Each column predicts output from inputs</a:t>
            </a:r>
          </a:p>
          <a:p>
            <a:pPr marL="236538" indent="-236538">
              <a:buFont typeface="Arial" panose="020B0604020202020204" pitchFamily="34" charset="0"/>
              <a:buChar char="•"/>
            </a:pPr>
            <a:r>
              <a:rPr lang="en-US" sz="2400" dirty="0"/>
              <a:t>The fundamental unit of communication is a “reference frame” built from grid and place cells</a:t>
            </a:r>
          </a:p>
          <a:p>
            <a:pPr marL="236538" indent="-236538">
              <a:buFont typeface="Arial" panose="020B0604020202020204" pitchFamily="34" charset="0"/>
              <a:buChar char="•"/>
            </a:pPr>
            <a:r>
              <a:rPr lang="en-US" sz="2400" dirty="0"/>
              <a:t>Reference frames are idealized </a:t>
            </a:r>
            <a:r>
              <a:rPr lang="en-US" sz="2400" b="1" dirty="0"/>
              <a:t>models</a:t>
            </a:r>
            <a:r>
              <a:rPr lang="en-US" sz="2400" dirty="0"/>
              <a:t> of things around us</a:t>
            </a:r>
          </a:p>
          <a:p>
            <a:pPr marL="236538" indent="-236538">
              <a:buFont typeface="Arial" panose="020B0604020202020204" pitchFamily="34" charset="0"/>
              <a:buChar char="•"/>
            </a:pPr>
            <a:r>
              <a:rPr lang="en-US" sz="2400" dirty="0"/>
              <a:t>Reference frames help us classify, find similar items and detect </a:t>
            </a:r>
            <a:r>
              <a:rPr lang="en-US" sz="2400" dirty="0" err="1"/>
              <a:t>anomolies</a:t>
            </a:r>
            <a:endParaRPr lang="en-US" sz="2400" dirty="0"/>
          </a:p>
          <a:p>
            <a:pPr marL="236538" indent="-236538">
              <a:buFont typeface="Arial" panose="020B0604020202020204" pitchFamily="34" charset="0"/>
              <a:buChar char="•"/>
            </a:pPr>
            <a:r>
              <a:rPr lang="en-US" sz="2400" dirty="0"/>
              <a:t>Reference frames can connect a pattern with a symbolic label</a:t>
            </a:r>
          </a:p>
        </p:txBody>
      </p:sp>
      <p:pic>
        <p:nvPicPr>
          <p:cNvPr id="1026" name="Picture 2">
            <a:extLst>
              <a:ext uri="{FF2B5EF4-FFF2-40B4-BE49-F238E27FC236}">
                <a16:creationId xmlns:a16="http://schemas.microsoft.com/office/drawing/2014/main" id="{C73F5405-6C63-D43E-9412-6FF07828A06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783" y="991952"/>
            <a:ext cx="5739776" cy="305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0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5721-3F55-1AAD-01A8-2D891A099FD5}"/>
              </a:ext>
            </a:extLst>
          </p:cNvPr>
          <p:cNvSpPr>
            <a:spLocks noGrp="1"/>
          </p:cNvSpPr>
          <p:nvPr>
            <p:ph type="title"/>
          </p:nvPr>
        </p:nvSpPr>
        <p:spPr>
          <a:xfrm>
            <a:off x="298939" y="169741"/>
            <a:ext cx="10515600" cy="775922"/>
          </a:xfrm>
        </p:spPr>
        <p:txBody>
          <a:bodyPr/>
          <a:lstStyle/>
          <a:p>
            <a:r>
              <a:rPr lang="en-US" dirty="0"/>
              <a:t>Symbolic Standards</a:t>
            </a:r>
          </a:p>
        </p:txBody>
      </p:sp>
      <p:sp>
        <p:nvSpPr>
          <p:cNvPr id="3" name="Content Placeholder 2">
            <a:extLst>
              <a:ext uri="{FF2B5EF4-FFF2-40B4-BE49-F238E27FC236}">
                <a16:creationId xmlns:a16="http://schemas.microsoft.com/office/drawing/2014/main" id="{BDEE92BA-FCEE-D4DC-A966-FD618F0D9B8B}"/>
              </a:ext>
            </a:extLst>
          </p:cNvPr>
          <p:cNvSpPr>
            <a:spLocks noGrp="1"/>
          </p:cNvSpPr>
          <p:nvPr>
            <p:ph idx="1"/>
          </p:nvPr>
        </p:nvSpPr>
        <p:spPr>
          <a:xfrm>
            <a:off x="649197" y="3161194"/>
            <a:ext cx="5781604" cy="2496866"/>
          </a:xfrm>
        </p:spPr>
        <p:txBody>
          <a:bodyPr>
            <a:normAutofit lnSpcReduction="10000"/>
          </a:bodyPr>
          <a:lstStyle/>
          <a:p>
            <a:pPr marL="342900" indent="-342900">
              <a:buFont typeface="Arial" panose="020B0604020202020204" pitchFamily="34" charset="0"/>
              <a:buChar char="•"/>
            </a:pPr>
            <a:r>
              <a:rPr lang="en-US" dirty="0"/>
              <a:t>Standardized definitions</a:t>
            </a:r>
          </a:p>
          <a:p>
            <a:pPr marL="342900" indent="-342900">
              <a:buFont typeface="Arial" panose="020B0604020202020204" pitchFamily="34" charset="0"/>
              <a:buChar char="•"/>
            </a:pPr>
            <a:r>
              <a:rPr lang="en-US" dirty="0"/>
              <a:t>Standardization representations</a:t>
            </a:r>
          </a:p>
          <a:p>
            <a:pPr marL="342900" indent="-342900">
              <a:buFont typeface="Arial" panose="020B0604020202020204" pitchFamily="34" charset="0"/>
              <a:buChar char="•"/>
            </a:pPr>
            <a:r>
              <a:rPr lang="en-US" dirty="0"/>
              <a:t>Results</a:t>
            </a:r>
          </a:p>
          <a:p>
            <a:pPr marL="573088" lvl="1" indent="-342900"/>
            <a:r>
              <a:rPr lang="en-US" dirty="0"/>
              <a:t>Avoid duplication of effort</a:t>
            </a:r>
          </a:p>
          <a:p>
            <a:pPr marL="573088" lvl="1" indent="-342900"/>
            <a:r>
              <a:rPr lang="en-US" dirty="0"/>
              <a:t>Avoid missing patients that should be included</a:t>
            </a:r>
          </a:p>
          <a:p>
            <a:pPr marL="573088" lvl="1" indent="-342900"/>
            <a:r>
              <a:rPr lang="en-US" dirty="0"/>
              <a:t>Avoid including patients</a:t>
            </a:r>
          </a:p>
          <a:p>
            <a:pPr marL="573088" lvl="1" indent="-342900"/>
            <a:r>
              <a:rPr lang="en-US" dirty="0"/>
              <a:t>Avoid technical debt</a:t>
            </a:r>
          </a:p>
        </p:txBody>
      </p:sp>
      <p:sp>
        <p:nvSpPr>
          <p:cNvPr id="6" name="Oval 5">
            <a:extLst>
              <a:ext uri="{FF2B5EF4-FFF2-40B4-BE49-F238E27FC236}">
                <a16:creationId xmlns:a16="http://schemas.microsoft.com/office/drawing/2014/main" id="{5619931E-80CD-7A33-CD31-CDC6D9E9B455}"/>
              </a:ext>
            </a:extLst>
          </p:cNvPr>
          <p:cNvSpPr/>
          <p:nvPr/>
        </p:nvSpPr>
        <p:spPr bwMode="gray">
          <a:xfrm>
            <a:off x="2208910" y="1797471"/>
            <a:ext cx="1608881" cy="509286"/>
          </a:xfrm>
          <a:prstGeom prst="ellipse">
            <a:avLst/>
          </a:prstGeom>
          <a:solidFill>
            <a:schemeClr val="tx2"/>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r>
              <a:rPr lang="en-US" sz="2400" b="0" i="0" u="none" baseline="0" dirty="0">
                <a:solidFill>
                  <a:srgbClr val="FFFFFF"/>
                </a:solidFill>
              </a:rPr>
              <a:t>Rules</a:t>
            </a:r>
          </a:p>
        </p:txBody>
      </p:sp>
      <p:sp>
        <p:nvSpPr>
          <p:cNvPr id="7" name="Oval 6">
            <a:extLst>
              <a:ext uri="{FF2B5EF4-FFF2-40B4-BE49-F238E27FC236}">
                <a16:creationId xmlns:a16="http://schemas.microsoft.com/office/drawing/2014/main" id="{3084ACF4-E319-A0A0-56FE-AE75FB2D6E61}"/>
              </a:ext>
            </a:extLst>
          </p:cNvPr>
          <p:cNvSpPr/>
          <p:nvPr/>
        </p:nvSpPr>
        <p:spPr bwMode="gray">
          <a:xfrm>
            <a:off x="4728607" y="1789849"/>
            <a:ext cx="2198803" cy="509286"/>
          </a:xfrm>
          <a:prstGeom prst="ellipse">
            <a:avLst/>
          </a:prstGeom>
          <a:solidFill>
            <a:schemeClr val="accent1"/>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r>
              <a:rPr lang="en-US" sz="2400" b="0" i="0" u="none" baseline="0" dirty="0">
                <a:solidFill>
                  <a:srgbClr val="FFFFFF"/>
                </a:solidFill>
              </a:rPr>
              <a:t>Symbols</a:t>
            </a:r>
          </a:p>
        </p:txBody>
      </p:sp>
      <p:cxnSp>
        <p:nvCxnSpPr>
          <p:cNvPr id="9" name="Straight Arrow Connector 8">
            <a:extLst>
              <a:ext uri="{FF2B5EF4-FFF2-40B4-BE49-F238E27FC236}">
                <a16:creationId xmlns:a16="http://schemas.microsoft.com/office/drawing/2014/main" id="{56CE1FB2-7CAE-C905-D4DC-C047BBACC628}"/>
              </a:ext>
            </a:extLst>
          </p:cNvPr>
          <p:cNvCxnSpPr>
            <a:cxnSpLocks/>
            <a:stCxn id="6" idx="6"/>
            <a:endCxn id="7" idx="2"/>
          </p:cNvCxnSpPr>
          <p:nvPr/>
        </p:nvCxnSpPr>
        <p:spPr bwMode="gray">
          <a:xfrm flipV="1">
            <a:off x="3817791" y="2044492"/>
            <a:ext cx="910816" cy="7622"/>
          </a:xfrm>
          <a:prstGeom prst="straightConnector1">
            <a:avLst/>
          </a:prstGeom>
          <a:ln w="76200" cap="rnd">
            <a:solidFill>
              <a:srgbClr val="00B050"/>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A9EDB9-A938-164C-9D43-F9C57737B1DA}"/>
              </a:ext>
            </a:extLst>
          </p:cNvPr>
          <p:cNvSpPr txBox="1"/>
          <p:nvPr/>
        </p:nvSpPr>
        <p:spPr bwMode="gray">
          <a:xfrm>
            <a:off x="4556610" y="1273489"/>
            <a:ext cx="2773195" cy="369332"/>
          </a:xfrm>
          <a:prstGeom prst="rect">
            <a:avLst/>
          </a:prstGeom>
          <a:noFill/>
        </p:spPr>
        <p:txBody>
          <a:bodyPr vert="horz" wrap="none" lIns="0" tIns="0" rIns="0" bIns="0" rtlCol="0">
            <a:spAutoFit/>
          </a:bodyPr>
          <a:lstStyle/>
          <a:p>
            <a:pPr algn="l">
              <a:spcBef>
                <a:spcPts val="600"/>
              </a:spcBef>
            </a:pPr>
            <a:r>
              <a:rPr lang="en-US" sz="2400" b="0" i="0" u="none" baseline="0" dirty="0">
                <a:solidFill>
                  <a:schemeClr val="tx1"/>
                </a:solidFill>
                <a:latin typeface="+mn-lt"/>
              </a:rPr>
              <a:t>Right Symbolic Path</a:t>
            </a:r>
          </a:p>
        </p:txBody>
      </p:sp>
      <p:sp>
        <p:nvSpPr>
          <p:cNvPr id="13" name="Oval 12">
            <a:extLst>
              <a:ext uri="{FF2B5EF4-FFF2-40B4-BE49-F238E27FC236}">
                <a16:creationId xmlns:a16="http://schemas.microsoft.com/office/drawing/2014/main" id="{37D03895-8D14-2F40-ABB7-0D3BCAC5DF56}"/>
              </a:ext>
            </a:extLst>
          </p:cNvPr>
          <p:cNvSpPr/>
          <p:nvPr/>
        </p:nvSpPr>
        <p:spPr bwMode="gray">
          <a:xfrm>
            <a:off x="7732200" y="1789849"/>
            <a:ext cx="2198803" cy="509286"/>
          </a:xfrm>
          <a:prstGeom prst="ellipse">
            <a:avLst/>
          </a:prstGeom>
          <a:solidFill>
            <a:schemeClr val="accent5"/>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r>
              <a:rPr lang="en-US" sz="2400" b="0" i="0" u="none" baseline="0" dirty="0">
                <a:solidFill>
                  <a:srgbClr val="FFFFFF"/>
                </a:solidFill>
              </a:rPr>
              <a:t>Codes</a:t>
            </a:r>
          </a:p>
        </p:txBody>
      </p:sp>
      <p:cxnSp>
        <p:nvCxnSpPr>
          <p:cNvPr id="14" name="Straight Arrow Connector 13">
            <a:extLst>
              <a:ext uri="{FF2B5EF4-FFF2-40B4-BE49-F238E27FC236}">
                <a16:creationId xmlns:a16="http://schemas.microsoft.com/office/drawing/2014/main" id="{B1F3936F-6206-F2CF-5F9A-63A83BEDDE3C}"/>
              </a:ext>
            </a:extLst>
          </p:cNvPr>
          <p:cNvCxnSpPr>
            <a:cxnSpLocks/>
            <a:stCxn id="7" idx="6"/>
            <a:endCxn id="13" idx="2"/>
          </p:cNvCxnSpPr>
          <p:nvPr/>
        </p:nvCxnSpPr>
        <p:spPr bwMode="gray">
          <a:xfrm>
            <a:off x="6927410" y="2044492"/>
            <a:ext cx="804790" cy="0"/>
          </a:xfrm>
          <a:prstGeom prst="straightConnector1">
            <a:avLst/>
          </a:prstGeom>
          <a:ln w="76200" cap="rnd">
            <a:solidFill>
              <a:srgbClr val="00B050"/>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4CC8C94-C440-2A2E-4203-FC005534C7E8}"/>
              </a:ext>
            </a:extLst>
          </p:cNvPr>
          <p:cNvCxnSpPr>
            <a:cxnSpLocks/>
            <a:stCxn id="6" idx="4"/>
            <a:endCxn id="13" idx="4"/>
          </p:cNvCxnSpPr>
          <p:nvPr/>
        </p:nvCxnSpPr>
        <p:spPr bwMode="gray">
          <a:xfrm rot="5400000" flipH="1" flipV="1">
            <a:off x="5918665" y="-606180"/>
            <a:ext cx="7622" cy="5818251"/>
          </a:xfrm>
          <a:prstGeom prst="curvedConnector3">
            <a:avLst>
              <a:gd name="adj1" fmla="val -2999213"/>
            </a:avLst>
          </a:prstGeom>
          <a:ln w="76200" cap="rnd">
            <a:solidFill>
              <a:srgbClr val="FF0000"/>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74CBC9-1324-0E54-27DB-A3AE344B12AF}"/>
              </a:ext>
            </a:extLst>
          </p:cNvPr>
          <p:cNvSpPr txBox="1"/>
          <p:nvPr/>
        </p:nvSpPr>
        <p:spPr bwMode="gray">
          <a:xfrm>
            <a:off x="5070063" y="2623754"/>
            <a:ext cx="1704826" cy="369332"/>
          </a:xfrm>
          <a:prstGeom prst="rect">
            <a:avLst/>
          </a:prstGeom>
          <a:noFill/>
        </p:spPr>
        <p:txBody>
          <a:bodyPr vert="horz" wrap="none" lIns="0" tIns="0" rIns="0" bIns="0" rtlCol="0">
            <a:spAutoFit/>
          </a:bodyPr>
          <a:lstStyle/>
          <a:p>
            <a:pPr algn="l">
              <a:spcBef>
                <a:spcPts val="600"/>
              </a:spcBef>
            </a:pPr>
            <a:r>
              <a:rPr lang="en-US" sz="2400" b="0" i="0" u="none" baseline="0" dirty="0">
                <a:solidFill>
                  <a:schemeClr val="tx1"/>
                </a:solidFill>
                <a:latin typeface="+mn-lt"/>
              </a:rPr>
              <a:t>Wrong Path!</a:t>
            </a:r>
          </a:p>
        </p:txBody>
      </p:sp>
      <p:sp>
        <p:nvSpPr>
          <p:cNvPr id="40" name="TextBox 39">
            <a:extLst>
              <a:ext uri="{FF2B5EF4-FFF2-40B4-BE49-F238E27FC236}">
                <a16:creationId xmlns:a16="http://schemas.microsoft.com/office/drawing/2014/main" id="{704DD58D-3D23-3939-E2BD-30AA73D946E1}"/>
              </a:ext>
            </a:extLst>
          </p:cNvPr>
          <p:cNvSpPr txBox="1"/>
          <p:nvPr/>
        </p:nvSpPr>
        <p:spPr bwMode="gray">
          <a:xfrm>
            <a:off x="7329806" y="3647577"/>
            <a:ext cx="4212997" cy="1200329"/>
          </a:xfrm>
          <a:prstGeom prst="rect">
            <a:avLst/>
          </a:prstGeom>
          <a:noFill/>
        </p:spPr>
        <p:txBody>
          <a:bodyPr vert="horz" wrap="square" lIns="0" tIns="0" rIns="0" bIns="0" rtlCol="0">
            <a:spAutoFit/>
          </a:bodyPr>
          <a:lstStyle/>
          <a:p>
            <a:pPr>
              <a:spcBef>
                <a:spcPts val="600"/>
              </a:spcBef>
            </a:pPr>
            <a:r>
              <a:rPr lang="en-US" i="1" dirty="0"/>
              <a:t>We can solve any problem by introducing an extra level of indirection. </a:t>
            </a:r>
          </a:p>
          <a:p>
            <a:pPr algn="r">
              <a:spcBef>
                <a:spcPts val="600"/>
              </a:spcBef>
            </a:pPr>
            <a:r>
              <a:rPr lang="en-US" i="1" dirty="0"/>
              <a:t>- </a:t>
            </a:r>
            <a:r>
              <a:rPr lang="en-US" dirty="0"/>
              <a:t>David Wheeler</a:t>
            </a:r>
          </a:p>
          <a:p>
            <a:pPr>
              <a:spcBef>
                <a:spcPts val="600"/>
              </a:spcBef>
            </a:pPr>
            <a:endParaRPr lang="en-US" sz="1400" b="0" i="1" u="none" baseline="0" dirty="0">
              <a:solidFill>
                <a:schemeClr val="tx1"/>
              </a:solidFill>
              <a:latin typeface="+mn-lt"/>
            </a:endParaRPr>
          </a:p>
        </p:txBody>
      </p:sp>
    </p:spTree>
    <p:extLst>
      <p:ext uri="{BB962C8B-B14F-4D97-AF65-F5344CB8AC3E}">
        <p14:creationId xmlns:p14="http://schemas.microsoft.com/office/powerpoint/2010/main" val="3044279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0372-8B5A-132D-660C-430A234FFF9B}"/>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372A42DA-DD4A-E472-B451-14FA353018CE}"/>
              </a:ext>
            </a:extLst>
          </p:cNvPr>
          <p:cNvSpPr>
            <a:spLocks noGrp="1"/>
          </p:cNvSpPr>
          <p:nvPr>
            <p:ph idx="1"/>
          </p:nvPr>
        </p:nvSpPr>
        <p:spPr>
          <a:xfrm>
            <a:off x="670385" y="1538230"/>
            <a:ext cx="10613717" cy="2562487"/>
          </a:xfrm>
        </p:spPr>
        <p:txBody>
          <a:bodyPr/>
          <a:lstStyle/>
          <a:p>
            <a:pPr marL="403225" lvl="1" indent="-403225">
              <a:buClr>
                <a:schemeClr val="tx1"/>
              </a:buClr>
              <a:buFont typeface="+mj-lt"/>
              <a:buAutoNum type="arabicPeriod"/>
            </a:pPr>
            <a:r>
              <a:rPr lang="en-US" sz="2800" dirty="0"/>
              <a:t>Every time we create rules that reference low-level codes, we are creating new </a:t>
            </a:r>
            <a:r>
              <a:rPr lang="en-US" sz="2800" dirty="0">
                <a:solidFill>
                  <a:srgbClr val="FF0000"/>
                </a:solidFill>
              </a:rPr>
              <a:t>technical debt</a:t>
            </a:r>
            <a:endParaRPr lang="en-US" sz="2800" dirty="0"/>
          </a:p>
          <a:p>
            <a:pPr marL="403225" indent="-403225">
              <a:buFont typeface="+mj-lt"/>
              <a:buAutoNum type="arabicPeriod" startAt="2"/>
            </a:pPr>
            <a:r>
              <a:rPr lang="en-US" sz="2800" dirty="0"/>
              <a:t>Symbolic AI </a:t>
            </a:r>
            <a:r>
              <a:rPr lang="en-US" sz="2800" dirty="0">
                <a:solidFill>
                  <a:srgbClr val="00B050"/>
                </a:solidFill>
              </a:rPr>
              <a:t>avoids technical debt </a:t>
            </a:r>
            <a:r>
              <a:rPr lang="en-US" sz="2800" dirty="0"/>
              <a:t>because the relationships that bind symbols and codes are centralized</a:t>
            </a:r>
          </a:p>
          <a:p>
            <a:pPr marL="457200" indent="-457200">
              <a:buFont typeface="+mj-lt"/>
              <a:buAutoNum type="arabicPeriod" startAt="2"/>
            </a:pPr>
            <a:endParaRPr lang="en-US" sz="2800" dirty="0"/>
          </a:p>
        </p:txBody>
      </p:sp>
    </p:spTree>
    <p:extLst>
      <p:ext uri="{BB962C8B-B14F-4D97-AF65-F5344CB8AC3E}">
        <p14:creationId xmlns:p14="http://schemas.microsoft.com/office/powerpoint/2010/main" val="26840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DFDC-0A8C-870C-8059-4D28BA604CAC}"/>
              </a:ext>
            </a:extLst>
          </p:cNvPr>
          <p:cNvSpPr>
            <a:spLocks noGrp="1"/>
          </p:cNvSpPr>
          <p:nvPr>
            <p:ph type="title"/>
          </p:nvPr>
        </p:nvSpPr>
        <p:spPr>
          <a:xfrm>
            <a:off x="479674" y="375480"/>
            <a:ext cx="11201400" cy="415498"/>
          </a:xfrm>
        </p:spPr>
        <p:txBody>
          <a:bodyPr/>
          <a:lstStyle/>
          <a:p>
            <a:r>
              <a:rPr lang="en-US" dirty="0"/>
              <a:t>Graph Embeddings</a:t>
            </a:r>
          </a:p>
        </p:txBody>
      </p:sp>
      <p:sp>
        <p:nvSpPr>
          <p:cNvPr id="3" name="Content Placeholder 2">
            <a:extLst>
              <a:ext uri="{FF2B5EF4-FFF2-40B4-BE49-F238E27FC236}">
                <a16:creationId xmlns:a16="http://schemas.microsoft.com/office/drawing/2014/main" id="{884E8D58-EE28-C443-DB78-7515B5F542EF}"/>
              </a:ext>
            </a:extLst>
          </p:cNvPr>
          <p:cNvSpPr>
            <a:spLocks noGrp="1"/>
          </p:cNvSpPr>
          <p:nvPr>
            <p:ph idx="1"/>
          </p:nvPr>
        </p:nvSpPr>
        <p:spPr>
          <a:xfrm>
            <a:off x="6096000" y="2059625"/>
            <a:ext cx="4903303" cy="3409791"/>
          </a:xfrm>
        </p:spPr>
        <p:txBody>
          <a:bodyPr/>
          <a:lstStyle/>
          <a:p>
            <a:pPr marL="457200" indent="-457200">
              <a:buFont typeface="+mj-lt"/>
              <a:buAutoNum type="arabicPeriod"/>
            </a:pPr>
            <a:r>
              <a:rPr lang="en-US" dirty="0"/>
              <a:t>Embedding quick allow us to find similar items</a:t>
            </a:r>
          </a:p>
          <a:p>
            <a:pPr marL="457200" indent="-457200">
              <a:buFont typeface="+mj-lt"/>
              <a:buAutoNum type="arabicPeriod"/>
            </a:pPr>
            <a:r>
              <a:rPr lang="en-US" dirty="0"/>
              <a:t>Similar concepts, similar conditions, similar codes</a:t>
            </a:r>
          </a:p>
          <a:p>
            <a:pPr marL="457200" indent="-457200">
              <a:buFont typeface="+mj-lt"/>
              <a:buAutoNum type="arabicPeriod"/>
            </a:pPr>
            <a:r>
              <a:rPr lang="en-US" dirty="0"/>
              <a:t>We can use machine learning to build embeddings for any vertex in the healthcare graph</a:t>
            </a:r>
          </a:p>
          <a:p>
            <a:pPr marL="457200" indent="-457200">
              <a:buFont typeface="+mj-lt"/>
              <a:buAutoNum type="arabicPeriod"/>
            </a:pPr>
            <a:r>
              <a:rPr lang="en-US" dirty="0"/>
              <a:t>Can we use embeddings to refine healthcare concepts</a:t>
            </a:r>
          </a:p>
        </p:txBody>
      </p:sp>
      <p:sp>
        <p:nvSpPr>
          <p:cNvPr id="4" name="Oval 3">
            <a:extLst>
              <a:ext uri="{FF2B5EF4-FFF2-40B4-BE49-F238E27FC236}">
                <a16:creationId xmlns:a16="http://schemas.microsoft.com/office/drawing/2014/main" id="{5EA7A1D4-A54A-1FDD-A48B-C144624FEC9F}"/>
              </a:ext>
            </a:extLst>
          </p:cNvPr>
          <p:cNvSpPr/>
          <p:nvPr/>
        </p:nvSpPr>
        <p:spPr bwMode="gray">
          <a:xfrm>
            <a:off x="2613693" y="1580082"/>
            <a:ext cx="557845" cy="543917"/>
          </a:xfrm>
          <a:prstGeom prst="ellipse">
            <a:avLst/>
          </a:prstGeom>
          <a:solidFill>
            <a:schemeClr val="tx2"/>
          </a:solidFill>
          <a:ln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5" name="TextBox 4">
            <a:extLst>
              <a:ext uri="{FF2B5EF4-FFF2-40B4-BE49-F238E27FC236}">
                <a16:creationId xmlns:a16="http://schemas.microsoft.com/office/drawing/2014/main" id="{8065DD42-BE40-6982-B4B6-F10A44F2B0DC}"/>
              </a:ext>
            </a:extLst>
          </p:cNvPr>
          <p:cNvSpPr txBox="1"/>
          <p:nvPr/>
        </p:nvSpPr>
        <p:spPr bwMode="gray">
          <a:xfrm>
            <a:off x="2613693" y="1321946"/>
            <a:ext cx="557845"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Patient</a:t>
            </a:r>
          </a:p>
        </p:txBody>
      </p:sp>
      <p:sp>
        <p:nvSpPr>
          <p:cNvPr id="7" name="Oval 6">
            <a:extLst>
              <a:ext uri="{FF2B5EF4-FFF2-40B4-BE49-F238E27FC236}">
                <a16:creationId xmlns:a16="http://schemas.microsoft.com/office/drawing/2014/main" id="{BD9015C2-6F9E-B3FA-7BA0-55314C84D331}"/>
              </a:ext>
            </a:extLst>
          </p:cNvPr>
          <p:cNvSpPr/>
          <p:nvPr/>
        </p:nvSpPr>
        <p:spPr bwMode="gray">
          <a:xfrm>
            <a:off x="1103645" y="2110185"/>
            <a:ext cx="368460" cy="366812"/>
          </a:xfrm>
          <a:prstGeom prst="ellipse">
            <a:avLst/>
          </a:prstGeom>
          <a:solidFill>
            <a:schemeClr val="accent5"/>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Box 5">
            <a:extLst>
              <a:ext uri="{FF2B5EF4-FFF2-40B4-BE49-F238E27FC236}">
                <a16:creationId xmlns:a16="http://schemas.microsoft.com/office/drawing/2014/main" id="{E9C523CE-BCC1-A836-F3BC-677BC2819CDF}"/>
              </a:ext>
            </a:extLst>
          </p:cNvPr>
          <p:cNvSpPr txBox="1"/>
          <p:nvPr/>
        </p:nvSpPr>
        <p:spPr bwMode="gray">
          <a:xfrm>
            <a:off x="272039" y="2457177"/>
            <a:ext cx="846386"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Conditions</a:t>
            </a:r>
          </a:p>
        </p:txBody>
      </p:sp>
      <p:sp>
        <p:nvSpPr>
          <p:cNvPr id="10" name="Oval 9">
            <a:extLst>
              <a:ext uri="{FF2B5EF4-FFF2-40B4-BE49-F238E27FC236}">
                <a16:creationId xmlns:a16="http://schemas.microsoft.com/office/drawing/2014/main" id="{9EB8F98D-9869-7702-AE22-D6F36C354022}"/>
              </a:ext>
            </a:extLst>
          </p:cNvPr>
          <p:cNvSpPr/>
          <p:nvPr/>
        </p:nvSpPr>
        <p:spPr bwMode="gray">
          <a:xfrm>
            <a:off x="1128208" y="2564899"/>
            <a:ext cx="368460" cy="366812"/>
          </a:xfrm>
          <a:prstGeom prst="ellipse">
            <a:avLst/>
          </a:prstGeom>
          <a:solidFill>
            <a:schemeClr val="accent5"/>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1" name="TextBox 10">
            <a:extLst>
              <a:ext uri="{FF2B5EF4-FFF2-40B4-BE49-F238E27FC236}">
                <a16:creationId xmlns:a16="http://schemas.microsoft.com/office/drawing/2014/main" id="{6F9CF8CC-60A3-FE1D-94B2-BC321710F7F1}"/>
              </a:ext>
            </a:extLst>
          </p:cNvPr>
          <p:cNvSpPr txBox="1"/>
          <p:nvPr/>
        </p:nvSpPr>
        <p:spPr bwMode="gray">
          <a:xfrm>
            <a:off x="385270" y="3621644"/>
            <a:ext cx="846386"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Symptoms</a:t>
            </a:r>
          </a:p>
        </p:txBody>
      </p:sp>
      <p:sp>
        <p:nvSpPr>
          <p:cNvPr id="12" name="TextBox 11">
            <a:extLst>
              <a:ext uri="{FF2B5EF4-FFF2-40B4-BE49-F238E27FC236}">
                <a16:creationId xmlns:a16="http://schemas.microsoft.com/office/drawing/2014/main" id="{66147AC6-9744-CF3D-F403-63C6526BDF82}"/>
              </a:ext>
            </a:extLst>
          </p:cNvPr>
          <p:cNvSpPr txBox="1"/>
          <p:nvPr/>
        </p:nvSpPr>
        <p:spPr bwMode="gray">
          <a:xfrm>
            <a:off x="1287875" y="4036225"/>
            <a:ext cx="787075"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Diagnosis</a:t>
            </a:r>
          </a:p>
        </p:txBody>
      </p:sp>
      <p:sp>
        <p:nvSpPr>
          <p:cNvPr id="13" name="TextBox 12">
            <a:extLst>
              <a:ext uri="{FF2B5EF4-FFF2-40B4-BE49-F238E27FC236}">
                <a16:creationId xmlns:a16="http://schemas.microsoft.com/office/drawing/2014/main" id="{E7E1E542-BB73-900F-CEAF-E9260183231B}"/>
              </a:ext>
            </a:extLst>
          </p:cNvPr>
          <p:cNvSpPr txBox="1"/>
          <p:nvPr/>
        </p:nvSpPr>
        <p:spPr bwMode="gray">
          <a:xfrm>
            <a:off x="2414920" y="4228691"/>
            <a:ext cx="955390"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Medications</a:t>
            </a:r>
          </a:p>
        </p:txBody>
      </p:sp>
      <p:sp>
        <p:nvSpPr>
          <p:cNvPr id="14" name="TextBox 13">
            <a:extLst>
              <a:ext uri="{FF2B5EF4-FFF2-40B4-BE49-F238E27FC236}">
                <a16:creationId xmlns:a16="http://schemas.microsoft.com/office/drawing/2014/main" id="{EBA515A4-D7BB-8A55-76D6-2D5EF56EEC2B}"/>
              </a:ext>
            </a:extLst>
          </p:cNvPr>
          <p:cNvSpPr txBox="1"/>
          <p:nvPr/>
        </p:nvSpPr>
        <p:spPr bwMode="gray">
          <a:xfrm>
            <a:off x="3809500" y="4041369"/>
            <a:ext cx="1154162"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Demographics</a:t>
            </a:r>
          </a:p>
        </p:txBody>
      </p:sp>
      <p:sp>
        <p:nvSpPr>
          <p:cNvPr id="15" name="TextBox 14">
            <a:extLst>
              <a:ext uri="{FF2B5EF4-FFF2-40B4-BE49-F238E27FC236}">
                <a16:creationId xmlns:a16="http://schemas.microsoft.com/office/drawing/2014/main" id="{5A860FE3-DEC4-F6DB-A360-B85263B7028F}"/>
              </a:ext>
            </a:extLst>
          </p:cNvPr>
          <p:cNvSpPr txBox="1"/>
          <p:nvPr/>
        </p:nvSpPr>
        <p:spPr bwMode="gray">
          <a:xfrm>
            <a:off x="4651300" y="2081035"/>
            <a:ext cx="687689"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Allergies</a:t>
            </a:r>
          </a:p>
        </p:txBody>
      </p:sp>
      <p:sp>
        <p:nvSpPr>
          <p:cNvPr id="16" name="TextBox 15">
            <a:extLst>
              <a:ext uri="{FF2B5EF4-FFF2-40B4-BE49-F238E27FC236}">
                <a16:creationId xmlns:a16="http://schemas.microsoft.com/office/drawing/2014/main" id="{587B9AA0-B304-7A66-34FD-7388373F46ED}"/>
              </a:ext>
            </a:extLst>
          </p:cNvPr>
          <p:cNvSpPr txBox="1"/>
          <p:nvPr/>
        </p:nvSpPr>
        <p:spPr bwMode="gray">
          <a:xfrm>
            <a:off x="4386581" y="3074230"/>
            <a:ext cx="1002967"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Vaccinations</a:t>
            </a:r>
          </a:p>
        </p:txBody>
      </p:sp>
      <p:sp>
        <p:nvSpPr>
          <p:cNvPr id="17" name="Oval 16">
            <a:extLst>
              <a:ext uri="{FF2B5EF4-FFF2-40B4-BE49-F238E27FC236}">
                <a16:creationId xmlns:a16="http://schemas.microsoft.com/office/drawing/2014/main" id="{1A1245C8-D906-F0B1-2CD5-251F31FEDECD}"/>
              </a:ext>
            </a:extLst>
          </p:cNvPr>
          <p:cNvSpPr/>
          <p:nvPr/>
        </p:nvSpPr>
        <p:spPr bwMode="gray">
          <a:xfrm>
            <a:off x="1535161" y="3048677"/>
            <a:ext cx="368460" cy="366812"/>
          </a:xfrm>
          <a:prstGeom prst="ellipse">
            <a:avLst/>
          </a:prstGeom>
          <a:solidFill>
            <a:schemeClr val="accent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8" name="Oval 17">
            <a:extLst>
              <a:ext uri="{FF2B5EF4-FFF2-40B4-BE49-F238E27FC236}">
                <a16:creationId xmlns:a16="http://schemas.microsoft.com/office/drawing/2014/main" id="{DE44A9EB-0B57-1959-A125-8698CF1C002E}"/>
              </a:ext>
            </a:extLst>
          </p:cNvPr>
          <p:cNvSpPr/>
          <p:nvPr/>
        </p:nvSpPr>
        <p:spPr bwMode="gray">
          <a:xfrm>
            <a:off x="1043778" y="3112517"/>
            <a:ext cx="368460" cy="366812"/>
          </a:xfrm>
          <a:prstGeom prst="ellipse">
            <a:avLst/>
          </a:prstGeom>
          <a:solidFill>
            <a:schemeClr val="accent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9" name="Oval 18">
            <a:extLst>
              <a:ext uri="{FF2B5EF4-FFF2-40B4-BE49-F238E27FC236}">
                <a16:creationId xmlns:a16="http://schemas.microsoft.com/office/drawing/2014/main" id="{3E9A31C5-C4C1-42F6-A622-1A1B141AE131}"/>
              </a:ext>
            </a:extLst>
          </p:cNvPr>
          <p:cNvSpPr/>
          <p:nvPr/>
        </p:nvSpPr>
        <p:spPr bwMode="gray">
          <a:xfrm>
            <a:off x="3129686" y="3454327"/>
            <a:ext cx="368460" cy="366812"/>
          </a:xfrm>
          <a:prstGeom prst="ellipse">
            <a:avLst/>
          </a:prstGeom>
          <a:solidFill>
            <a:srgbClr val="6FC1B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0" name="Oval 19">
            <a:extLst>
              <a:ext uri="{FF2B5EF4-FFF2-40B4-BE49-F238E27FC236}">
                <a16:creationId xmlns:a16="http://schemas.microsoft.com/office/drawing/2014/main" id="{5A09A1ED-3DF1-E3FF-E0A6-2FAF77E9B31F}"/>
              </a:ext>
            </a:extLst>
          </p:cNvPr>
          <p:cNvSpPr/>
          <p:nvPr/>
        </p:nvSpPr>
        <p:spPr bwMode="gray">
          <a:xfrm>
            <a:off x="2762174" y="3832865"/>
            <a:ext cx="368460" cy="366812"/>
          </a:xfrm>
          <a:prstGeom prst="ellipse">
            <a:avLst/>
          </a:prstGeom>
          <a:solidFill>
            <a:srgbClr val="6FC1B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1" name="Oval 20">
            <a:extLst>
              <a:ext uri="{FF2B5EF4-FFF2-40B4-BE49-F238E27FC236}">
                <a16:creationId xmlns:a16="http://schemas.microsoft.com/office/drawing/2014/main" id="{FDDC093C-7A5F-55CD-1971-14FB013591B9}"/>
              </a:ext>
            </a:extLst>
          </p:cNvPr>
          <p:cNvSpPr/>
          <p:nvPr/>
        </p:nvSpPr>
        <p:spPr bwMode="gray">
          <a:xfrm>
            <a:off x="3867969" y="2922801"/>
            <a:ext cx="368460" cy="366812"/>
          </a:xfrm>
          <a:prstGeom prst="ellipse">
            <a:avLst/>
          </a:prstGeom>
          <a:solidFill>
            <a:srgbClr val="316BBE"/>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2" name="Oval 21">
            <a:extLst>
              <a:ext uri="{FF2B5EF4-FFF2-40B4-BE49-F238E27FC236}">
                <a16:creationId xmlns:a16="http://schemas.microsoft.com/office/drawing/2014/main" id="{AE659EA5-8EF2-8B25-300D-DE3808B6EF13}"/>
              </a:ext>
            </a:extLst>
          </p:cNvPr>
          <p:cNvSpPr/>
          <p:nvPr/>
        </p:nvSpPr>
        <p:spPr bwMode="gray">
          <a:xfrm>
            <a:off x="3765662" y="3568388"/>
            <a:ext cx="368460" cy="366812"/>
          </a:xfrm>
          <a:prstGeom prst="ellipse">
            <a:avLst/>
          </a:prstGeom>
          <a:solidFill>
            <a:srgbClr val="8061BC"/>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3" name="Oval 22">
            <a:extLst>
              <a:ext uri="{FF2B5EF4-FFF2-40B4-BE49-F238E27FC236}">
                <a16:creationId xmlns:a16="http://schemas.microsoft.com/office/drawing/2014/main" id="{D39878D3-70AC-4F00-7459-2406F0673034}"/>
              </a:ext>
            </a:extLst>
          </p:cNvPr>
          <p:cNvSpPr/>
          <p:nvPr/>
        </p:nvSpPr>
        <p:spPr bwMode="gray">
          <a:xfrm>
            <a:off x="4111314" y="1893706"/>
            <a:ext cx="368460" cy="366812"/>
          </a:xfrm>
          <a:prstGeom prst="ellipse">
            <a:avLst/>
          </a:prstGeom>
          <a:solidFill>
            <a:schemeClr val="tx2">
              <a:lumMod val="40000"/>
              <a:lumOff val="60000"/>
            </a:schemeClr>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4" name="Oval 23">
            <a:extLst>
              <a:ext uri="{FF2B5EF4-FFF2-40B4-BE49-F238E27FC236}">
                <a16:creationId xmlns:a16="http://schemas.microsoft.com/office/drawing/2014/main" id="{1839A612-321B-FFDF-3351-764B1945C4BD}"/>
              </a:ext>
            </a:extLst>
          </p:cNvPr>
          <p:cNvSpPr/>
          <p:nvPr/>
        </p:nvSpPr>
        <p:spPr bwMode="gray">
          <a:xfrm>
            <a:off x="4219915" y="2601249"/>
            <a:ext cx="368460" cy="366812"/>
          </a:xfrm>
          <a:prstGeom prst="ellipse">
            <a:avLst/>
          </a:prstGeom>
          <a:solidFill>
            <a:srgbClr val="316BBE"/>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FFFFFF"/>
              </a:solidFill>
            </a:endParaRPr>
          </a:p>
        </p:txBody>
      </p:sp>
      <p:sp>
        <p:nvSpPr>
          <p:cNvPr id="25" name="Oval 24">
            <a:extLst>
              <a:ext uri="{FF2B5EF4-FFF2-40B4-BE49-F238E27FC236}">
                <a16:creationId xmlns:a16="http://schemas.microsoft.com/office/drawing/2014/main" id="{A5061209-83E2-C759-5B9F-616D3768BA80}"/>
              </a:ext>
            </a:extLst>
          </p:cNvPr>
          <p:cNvSpPr/>
          <p:nvPr/>
        </p:nvSpPr>
        <p:spPr bwMode="gray">
          <a:xfrm>
            <a:off x="1591972" y="3561691"/>
            <a:ext cx="368460" cy="366812"/>
          </a:xfrm>
          <a:prstGeom prst="ellipse">
            <a:avLst/>
          </a:prstGeom>
          <a:solidFill>
            <a:srgbClr val="E87722"/>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26" name="Oval 25">
            <a:extLst>
              <a:ext uri="{FF2B5EF4-FFF2-40B4-BE49-F238E27FC236}">
                <a16:creationId xmlns:a16="http://schemas.microsoft.com/office/drawing/2014/main" id="{646571DC-037D-7E19-C195-B513574512E7}"/>
              </a:ext>
            </a:extLst>
          </p:cNvPr>
          <p:cNvSpPr/>
          <p:nvPr/>
        </p:nvSpPr>
        <p:spPr bwMode="gray">
          <a:xfrm>
            <a:off x="2348204" y="3695064"/>
            <a:ext cx="368460" cy="366812"/>
          </a:xfrm>
          <a:prstGeom prst="ellipse">
            <a:avLst/>
          </a:prstGeom>
          <a:solidFill>
            <a:srgbClr val="6FC1B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rgbClr val="FFFFFF"/>
              </a:solidFill>
            </a:endParaRPr>
          </a:p>
        </p:txBody>
      </p:sp>
      <p:cxnSp>
        <p:nvCxnSpPr>
          <p:cNvPr id="27" name="Straight Connector 26">
            <a:extLst>
              <a:ext uri="{FF2B5EF4-FFF2-40B4-BE49-F238E27FC236}">
                <a16:creationId xmlns:a16="http://schemas.microsoft.com/office/drawing/2014/main" id="{C186E03A-A3D5-B11F-BE37-F881296718A6}"/>
              </a:ext>
            </a:extLst>
          </p:cNvPr>
          <p:cNvCxnSpPr>
            <a:stCxn id="4" idx="2"/>
            <a:endCxn id="7" idx="6"/>
          </p:cNvCxnSpPr>
          <p:nvPr/>
        </p:nvCxnSpPr>
        <p:spPr bwMode="gray">
          <a:xfrm flipH="1">
            <a:off x="1472105" y="1852041"/>
            <a:ext cx="1141588" cy="441550"/>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EA76C6B-1726-3C48-0340-388A11B0EDFC}"/>
              </a:ext>
            </a:extLst>
          </p:cNvPr>
          <p:cNvCxnSpPr>
            <a:cxnSpLocks/>
            <a:stCxn id="4" idx="3"/>
            <a:endCxn id="10" idx="6"/>
          </p:cNvCxnSpPr>
          <p:nvPr/>
        </p:nvCxnSpPr>
        <p:spPr bwMode="gray">
          <a:xfrm flipH="1">
            <a:off x="1496668" y="2044344"/>
            <a:ext cx="1198720" cy="703961"/>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490B71C-8F54-72EB-4901-E8828B80CB18}"/>
              </a:ext>
            </a:extLst>
          </p:cNvPr>
          <p:cNvCxnSpPr>
            <a:cxnSpLocks/>
            <a:stCxn id="4" idx="3"/>
            <a:endCxn id="18" idx="7"/>
          </p:cNvCxnSpPr>
          <p:nvPr/>
        </p:nvCxnSpPr>
        <p:spPr bwMode="gray">
          <a:xfrm flipH="1">
            <a:off x="1358278" y="2044344"/>
            <a:ext cx="1337110" cy="1121891"/>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A711A-1AFD-AE9C-68B4-1FC8F4CE9EF6}"/>
              </a:ext>
            </a:extLst>
          </p:cNvPr>
          <p:cNvCxnSpPr>
            <a:cxnSpLocks/>
            <a:stCxn id="4" idx="3"/>
            <a:endCxn id="17" idx="7"/>
          </p:cNvCxnSpPr>
          <p:nvPr/>
        </p:nvCxnSpPr>
        <p:spPr bwMode="gray">
          <a:xfrm flipH="1">
            <a:off x="1849661" y="2044344"/>
            <a:ext cx="845727" cy="1058051"/>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AFCDA5-F82E-773C-65C5-D60C7EC91DB4}"/>
              </a:ext>
            </a:extLst>
          </p:cNvPr>
          <p:cNvCxnSpPr>
            <a:cxnSpLocks/>
            <a:stCxn id="4" idx="4"/>
            <a:endCxn id="25" idx="7"/>
          </p:cNvCxnSpPr>
          <p:nvPr/>
        </p:nvCxnSpPr>
        <p:spPr bwMode="gray">
          <a:xfrm flipH="1">
            <a:off x="1906472" y="2123999"/>
            <a:ext cx="986144" cy="1491410"/>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4FB45EF-EAB8-2758-BF20-1B65207CF36D}"/>
              </a:ext>
            </a:extLst>
          </p:cNvPr>
          <p:cNvCxnSpPr>
            <a:cxnSpLocks/>
            <a:stCxn id="4" idx="4"/>
            <a:endCxn id="26" idx="0"/>
          </p:cNvCxnSpPr>
          <p:nvPr/>
        </p:nvCxnSpPr>
        <p:spPr bwMode="gray">
          <a:xfrm flipH="1">
            <a:off x="2532434" y="2123999"/>
            <a:ext cx="360182" cy="1571065"/>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3744C48-F275-7B8D-4BF3-1EDEF2DE7F86}"/>
              </a:ext>
            </a:extLst>
          </p:cNvPr>
          <p:cNvCxnSpPr>
            <a:cxnSpLocks/>
            <a:stCxn id="4" idx="4"/>
            <a:endCxn id="20" idx="0"/>
          </p:cNvCxnSpPr>
          <p:nvPr/>
        </p:nvCxnSpPr>
        <p:spPr bwMode="gray">
          <a:xfrm>
            <a:off x="2892616" y="2123999"/>
            <a:ext cx="53788" cy="1708866"/>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449720-66F7-D495-875D-393466B9701D}"/>
              </a:ext>
            </a:extLst>
          </p:cNvPr>
          <p:cNvCxnSpPr>
            <a:cxnSpLocks/>
            <a:stCxn id="4" idx="4"/>
            <a:endCxn id="19" idx="0"/>
          </p:cNvCxnSpPr>
          <p:nvPr/>
        </p:nvCxnSpPr>
        <p:spPr bwMode="gray">
          <a:xfrm>
            <a:off x="2892616" y="2123999"/>
            <a:ext cx="421300" cy="1330328"/>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6BA07BD-9B13-8EAE-46F0-8F8B7DB7172A}"/>
              </a:ext>
            </a:extLst>
          </p:cNvPr>
          <p:cNvCxnSpPr>
            <a:cxnSpLocks/>
            <a:stCxn id="4" idx="4"/>
            <a:endCxn id="22" idx="0"/>
          </p:cNvCxnSpPr>
          <p:nvPr/>
        </p:nvCxnSpPr>
        <p:spPr bwMode="gray">
          <a:xfrm>
            <a:off x="2892616" y="2123999"/>
            <a:ext cx="1057276" cy="1444389"/>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67F25AC-7072-F699-B7FB-2F9E0283BA6E}"/>
              </a:ext>
            </a:extLst>
          </p:cNvPr>
          <p:cNvCxnSpPr>
            <a:cxnSpLocks/>
            <a:stCxn id="4" idx="6"/>
            <a:endCxn id="21" idx="1"/>
          </p:cNvCxnSpPr>
          <p:nvPr/>
        </p:nvCxnSpPr>
        <p:spPr bwMode="gray">
          <a:xfrm>
            <a:off x="3171538" y="1852041"/>
            <a:ext cx="750391" cy="1124478"/>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D29A98-0333-7E24-8EAC-F4A54F766C3E}"/>
              </a:ext>
            </a:extLst>
          </p:cNvPr>
          <p:cNvCxnSpPr>
            <a:cxnSpLocks/>
            <a:stCxn id="4" idx="6"/>
            <a:endCxn id="24" idx="1"/>
          </p:cNvCxnSpPr>
          <p:nvPr/>
        </p:nvCxnSpPr>
        <p:spPr bwMode="gray">
          <a:xfrm>
            <a:off x="3171538" y="1852041"/>
            <a:ext cx="1102337" cy="802926"/>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BAC42A-C9AF-CC22-4C5A-400CFCDA7209}"/>
              </a:ext>
            </a:extLst>
          </p:cNvPr>
          <p:cNvCxnSpPr>
            <a:cxnSpLocks/>
            <a:stCxn id="4" idx="6"/>
            <a:endCxn id="23" idx="2"/>
          </p:cNvCxnSpPr>
          <p:nvPr/>
        </p:nvCxnSpPr>
        <p:spPr bwMode="gray">
          <a:xfrm>
            <a:off x="3171538" y="1852041"/>
            <a:ext cx="939776" cy="225071"/>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62" name="Group 2061">
            <a:extLst>
              <a:ext uri="{FF2B5EF4-FFF2-40B4-BE49-F238E27FC236}">
                <a16:creationId xmlns:a16="http://schemas.microsoft.com/office/drawing/2014/main" id="{1534D67C-7144-8469-3E9C-4183DA86D06F}"/>
              </a:ext>
            </a:extLst>
          </p:cNvPr>
          <p:cNvGrpSpPr/>
          <p:nvPr/>
        </p:nvGrpSpPr>
        <p:grpSpPr>
          <a:xfrm>
            <a:off x="5145968" y="1247100"/>
            <a:ext cx="1605932" cy="265814"/>
            <a:chOff x="5145968" y="1247100"/>
            <a:chExt cx="1605932" cy="265814"/>
          </a:xfrm>
        </p:grpSpPr>
        <p:sp>
          <p:nvSpPr>
            <p:cNvPr id="2052" name="Rectangle 2051">
              <a:extLst>
                <a:ext uri="{FF2B5EF4-FFF2-40B4-BE49-F238E27FC236}">
                  <a16:creationId xmlns:a16="http://schemas.microsoft.com/office/drawing/2014/main" id="{AC3009DC-CA97-A807-1EFC-06DE262B7D89}"/>
                </a:ext>
              </a:extLst>
            </p:cNvPr>
            <p:cNvSpPr/>
            <p:nvPr/>
          </p:nvSpPr>
          <p:spPr bwMode="gray">
            <a:xfrm>
              <a:off x="5145968" y="1247100"/>
              <a:ext cx="271067" cy="265814"/>
            </a:xfrm>
            <a:prstGeom prst="rect">
              <a:avLst/>
            </a:prstGeom>
            <a:solidFill>
              <a:schemeClr val="accent5"/>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9" name="Rectangle 68">
              <a:extLst>
                <a:ext uri="{FF2B5EF4-FFF2-40B4-BE49-F238E27FC236}">
                  <a16:creationId xmlns:a16="http://schemas.microsoft.com/office/drawing/2014/main" id="{11D2560B-7DBF-8C47-0C70-CBC9B9FF368F}"/>
                </a:ext>
              </a:extLst>
            </p:cNvPr>
            <p:cNvSpPr/>
            <p:nvPr/>
          </p:nvSpPr>
          <p:spPr bwMode="gray">
            <a:xfrm>
              <a:off x="5417035" y="1247100"/>
              <a:ext cx="271067" cy="265814"/>
            </a:xfrm>
            <a:prstGeom prst="rect">
              <a:avLst/>
            </a:prstGeom>
            <a:solidFill>
              <a:schemeClr val="bg1">
                <a:lumMod val="85000"/>
              </a:schemeClr>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70" name="Rectangle 69">
              <a:extLst>
                <a:ext uri="{FF2B5EF4-FFF2-40B4-BE49-F238E27FC236}">
                  <a16:creationId xmlns:a16="http://schemas.microsoft.com/office/drawing/2014/main" id="{979C529E-66FD-3640-DEA9-1F403D309A23}"/>
                </a:ext>
              </a:extLst>
            </p:cNvPr>
            <p:cNvSpPr/>
            <p:nvPr/>
          </p:nvSpPr>
          <p:spPr bwMode="gray">
            <a:xfrm>
              <a:off x="5684007" y="1247100"/>
              <a:ext cx="271067" cy="265814"/>
            </a:xfrm>
            <a:prstGeom prst="rect">
              <a:avLst/>
            </a:prstGeom>
            <a:solidFill>
              <a:schemeClr val="bg1">
                <a:lumMod val="65000"/>
              </a:schemeClr>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71" name="Rectangle 70">
              <a:extLst>
                <a:ext uri="{FF2B5EF4-FFF2-40B4-BE49-F238E27FC236}">
                  <a16:creationId xmlns:a16="http://schemas.microsoft.com/office/drawing/2014/main" id="{83C5FEEB-8B06-8F79-FDEC-EF80A06DB00A}"/>
                </a:ext>
              </a:extLst>
            </p:cNvPr>
            <p:cNvSpPr/>
            <p:nvPr/>
          </p:nvSpPr>
          <p:spPr bwMode="gray">
            <a:xfrm>
              <a:off x="5946888" y="1247100"/>
              <a:ext cx="266973" cy="265814"/>
            </a:xfrm>
            <a:prstGeom prst="rect">
              <a:avLst/>
            </a:prstGeom>
            <a:solidFill>
              <a:schemeClr val="tx1">
                <a:lumMod val="90000"/>
                <a:lumOff val="10000"/>
              </a:schemeClr>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72" name="Rectangle 71">
              <a:extLst>
                <a:ext uri="{FF2B5EF4-FFF2-40B4-BE49-F238E27FC236}">
                  <a16:creationId xmlns:a16="http://schemas.microsoft.com/office/drawing/2014/main" id="{0694E595-CE33-2B8D-C080-7F6CD996D6D5}"/>
                </a:ext>
              </a:extLst>
            </p:cNvPr>
            <p:cNvSpPr/>
            <p:nvPr/>
          </p:nvSpPr>
          <p:spPr bwMode="gray">
            <a:xfrm>
              <a:off x="6213861" y="1247100"/>
              <a:ext cx="266973" cy="265814"/>
            </a:xfrm>
            <a:prstGeom prst="rect">
              <a:avLst/>
            </a:prstGeom>
            <a:solidFill>
              <a:schemeClr val="bg1">
                <a:lumMod val="95000"/>
              </a:schemeClr>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73" name="Rectangle 72">
              <a:extLst>
                <a:ext uri="{FF2B5EF4-FFF2-40B4-BE49-F238E27FC236}">
                  <a16:creationId xmlns:a16="http://schemas.microsoft.com/office/drawing/2014/main" id="{D76BE2D5-6228-CE6C-DC91-C6E848E84FDA}"/>
                </a:ext>
              </a:extLst>
            </p:cNvPr>
            <p:cNvSpPr/>
            <p:nvPr/>
          </p:nvSpPr>
          <p:spPr bwMode="gray">
            <a:xfrm>
              <a:off x="6484927" y="1247100"/>
              <a:ext cx="266973" cy="265814"/>
            </a:xfrm>
            <a:prstGeom prst="rect">
              <a:avLst/>
            </a:prstGeom>
            <a:solidFill>
              <a:schemeClr val="tx1">
                <a:lumMod val="25000"/>
                <a:lumOff val="75000"/>
              </a:schemeClr>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grpSp>
      <p:cxnSp>
        <p:nvCxnSpPr>
          <p:cNvPr id="75" name="Straight Connector 74">
            <a:extLst>
              <a:ext uri="{FF2B5EF4-FFF2-40B4-BE49-F238E27FC236}">
                <a16:creationId xmlns:a16="http://schemas.microsoft.com/office/drawing/2014/main" id="{015350D5-6583-670B-C6B4-509DCA4DC6CD}"/>
              </a:ext>
            </a:extLst>
          </p:cNvPr>
          <p:cNvCxnSpPr>
            <a:cxnSpLocks/>
            <a:stCxn id="4" idx="6"/>
            <a:endCxn id="2052" idx="1"/>
          </p:cNvCxnSpPr>
          <p:nvPr/>
        </p:nvCxnSpPr>
        <p:spPr bwMode="gray">
          <a:xfrm flipV="1">
            <a:off x="3171538" y="1380007"/>
            <a:ext cx="1974430" cy="472034"/>
          </a:xfrm>
          <a:prstGeom prst="line">
            <a:avLst/>
          </a:prstGeom>
          <a:ln w="19050" cap="rnd">
            <a:solidFill>
              <a:schemeClr val="tx1"/>
            </a:solidFill>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064" name="TextBox 2063">
            <a:extLst>
              <a:ext uri="{FF2B5EF4-FFF2-40B4-BE49-F238E27FC236}">
                <a16:creationId xmlns:a16="http://schemas.microsoft.com/office/drawing/2014/main" id="{1A62F04F-1066-B543-E409-B63DB1D8670D}"/>
              </a:ext>
            </a:extLst>
          </p:cNvPr>
          <p:cNvSpPr txBox="1"/>
          <p:nvPr/>
        </p:nvSpPr>
        <p:spPr bwMode="gray">
          <a:xfrm>
            <a:off x="5552568" y="996882"/>
            <a:ext cx="905697"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Embedding</a:t>
            </a:r>
          </a:p>
        </p:txBody>
      </p:sp>
    </p:spTree>
    <p:extLst>
      <p:ext uri="{BB962C8B-B14F-4D97-AF65-F5344CB8AC3E}">
        <p14:creationId xmlns:p14="http://schemas.microsoft.com/office/powerpoint/2010/main" val="936525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89CF-0DEB-CC87-30AE-C8BD8CD7DF12}"/>
              </a:ext>
            </a:extLst>
          </p:cNvPr>
          <p:cNvSpPr>
            <a:spLocks noGrp="1"/>
          </p:cNvSpPr>
          <p:nvPr>
            <p:ph type="title"/>
          </p:nvPr>
        </p:nvSpPr>
        <p:spPr>
          <a:xfrm>
            <a:off x="838200" y="192262"/>
            <a:ext cx="10515600" cy="804185"/>
          </a:xfrm>
        </p:spPr>
        <p:txBody>
          <a:bodyPr/>
          <a:lstStyle/>
          <a:p>
            <a:r>
              <a:rPr lang="en-US" dirty="0"/>
              <a:t>Heathcare Concept</a:t>
            </a:r>
          </a:p>
        </p:txBody>
      </p:sp>
      <p:sp>
        <p:nvSpPr>
          <p:cNvPr id="3" name="Content Placeholder 2">
            <a:extLst>
              <a:ext uri="{FF2B5EF4-FFF2-40B4-BE49-F238E27FC236}">
                <a16:creationId xmlns:a16="http://schemas.microsoft.com/office/drawing/2014/main" id="{6AA0C124-4E3B-32F2-CEFD-E34782E81F82}"/>
              </a:ext>
            </a:extLst>
          </p:cNvPr>
          <p:cNvSpPr>
            <a:spLocks noGrp="1"/>
          </p:cNvSpPr>
          <p:nvPr>
            <p:ph idx="1"/>
          </p:nvPr>
        </p:nvSpPr>
        <p:spPr>
          <a:xfrm>
            <a:off x="838200" y="1300646"/>
            <a:ext cx="10515600" cy="1623161"/>
          </a:xfrm>
        </p:spPr>
        <p:txBody>
          <a:bodyPr/>
          <a:lstStyle/>
          <a:p>
            <a:pPr marL="342900" indent="-342900">
              <a:buFont typeface="Arial" panose="020B0604020202020204" pitchFamily="34" charset="0"/>
              <a:buChar char="•"/>
            </a:pPr>
            <a:r>
              <a:rPr lang="en-US" dirty="0"/>
              <a:t>A graph </a:t>
            </a:r>
            <a:r>
              <a:rPr lang="en-US" b="1" dirty="0"/>
              <a:t>VertexType</a:t>
            </a:r>
            <a:r>
              <a:rPr lang="en-US" dirty="0"/>
              <a:t> that binds a symbolic concept to the coding systems related to that concept</a:t>
            </a:r>
          </a:p>
          <a:p>
            <a:pPr marL="342900" indent="-342900">
              <a:buFont typeface="Arial" panose="020B0604020202020204" pitchFamily="34" charset="0"/>
              <a:buChar char="•"/>
            </a:pPr>
            <a:r>
              <a:rPr lang="en-US" dirty="0"/>
              <a:t>Designed to be promote reuse and composability</a:t>
            </a:r>
          </a:p>
          <a:p>
            <a:pPr marL="342900" indent="-342900">
              <a:buFont typeface="Arial" panose="020B0604020202020204" pitchFamily="34" charset="0"/>
              <a:buChar char="•"/>
            </a:pPr>
            <a:r>
              <a:rPr lang="en-US" dirty="0"/>
              <a:t>Can be combined using Boolean logic (AND/OR/NOT)</a:t>
            </a:r>
          </a:p>
        </p:txBody>
      </p:sp>
      <p:sp>
        <p:nvSpPr>
          <p:cNvPr id="4" name="Oval 3">
            <a:extLst>
              <a:ext uri="{FF2B5EF4-FFF2-40B4-BE49-F238E27FC236}">
                <a16:creationId xmlns:a16="http://schemas.microsoft.com/office/drawing/2014/main" id="{1B770FAD-6C9D-227E-7F9E-C15B2B7E3FE2}"/>
              </a:ext>
            </a:extLst>
          </p:cNvPr>
          <p:cNvSpPr/>
          <p:nvPr/>
        </p:nvSpPr>
        <p:spPr>
          <a:xfrm>
            <a:off x="3846075" y="4077451"/>
            <a:ext cx="1885122" cy="9939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Healthcare Concept</a:t>
            </a:r>
          </a:p>
        </p:txBody>
      </p:sp>
      <p:sp>
        <p:nvSpPr>
          <p:cNvPr id="5" name="TextBox 4">
            <a:extLst>
              <a:ext uri="{FF2B5EF4-FFF2-40B4-BE49-F238E27FC236}">
                <a16:creationId xmlns:a16="http://schemas.microsoft.com/office/drawing/2014/main" id="{29BB3CF6-822E-B031-87AE-3C0DC7C9736A}"/>
              </a:ext>
            </a:extLst>
          </p:cNvPr>
          <p:cNvSpPr txBox="1"/>
          <p:nvPr/>
        </p:nvSpPr>
        <p:spPr>
          <a:xfrm>
            <a:off x="4140811" y="5160672"/>
            <a:ext cx="1391728" cy="646331"/>
          </a:xfrm>
          <a:prstGeom prst="rect">
            <a:avLst/>
          </a:prstGeom>
          <a:noFill/>
        </p:spPr>
        <p:txBody>
          <a:bodyPr wrap="none" rtlCol="0">
            <a:spAutoFit/>
          </a:bodyPr>
          <a:lstStyle/>
          <a:p>
            <a:r>
              <a:rPr lang="en-US" dirty="0"/>
              <a:t>Name (label)</a:t>
            </a:r>
          </a:p>
          <a:p>
            <a:r>
              <a:rPr lang="en-US" dirty="0"/>
              <a:t>Description</a:t>
            </a:r>
          </a:p>
        </p:txBody>
      </p:sp>
      <p:sp>
        <p:nvSpPr>
          <p:cNvPr id="6" name="Oval 5">
            <a:extLst>
              <a:ext uri="{FF2B5EF4-FFF2-40B4-BE49-F238E27FC236}">
                <a16:creationId xmlns:a16="http://schemas.microsoft.com/office/drawing/2014/main" id="{04A718D0-D57B-77DC-73BE-15A7B31FD603}"/>
              </a:ext>
            </a:extLst>
          </p:cNvPr>
          <p:cNvSpPr/>
          <p:nvPr/>
        </p:nvSpPr>
        <p:spPr>
          <a:xfrm>
            <a:off x="7523554" y="4115413"/>
            <a:ext cx="1885122" cy="82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Procedure</a:t>
            </a:r>
          </a:p>
          <a:p>
            <a:pPr algn="ctr"/>
            <a:r>
              <a:rPr lang="en-US" dirty="0"/>
              <a:t>Code</a:t>
            </a:r>
          </a:p>
        </p:txBody>
      </p:sp>
      <p:sp>
        <p:nvSpPr>
          <p:cNvPr id="7" name="Oval 6">
            <a:extLst>
              <a:ext uri="{FF2B5EF4-FFF2-40B4-BE49-F238E27FC236}">
                <a16:creationId xmlns:a16="http://schemas.microsoft.com/office/drawing/2014/main" id="{E8EEC7C5-4BF4-B659-3ABF-FC1D9FC403C9}"/>
              </a:ext>
            </a:extLst>
          </p:cNvPr>
          <p:cNvSpPr/>
          <p:nvPr/>
        </p:nvSpPr>
        <p:spPr>
          <a:xfrm>
            <a:off x="7523554" y="3159462"/>
            <a:ext cx="1885122" cy="82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Diagnosis</a:t>
            </a:r>
          </a:p>
          <a:p>
            <a:pPr algn="ctr"/>
            <a:r>
              <a:rPr lang="en-US" dirty="0"/>
              <a:t>Code</a:t>
            </a:r>
          </a:p>
        </p:txBody>
      </p:sp>
      <p:sp>
        <p:nvSpPr>
          <p:cNvPr id="8" name="Oval 7">
            <a:extLst>
              <a:ext uri="{FF2B5EF4-FFF2-40B4-BE49-F238E27FC236}">
                <a16:creationId xmlns:a16="http://schemas.microsoft.com/office/drawing/2014/main" id="{6B83DF3E-10AE-1DBC-D330-2DE72D3F09F6}"/>
              </a:ext>
            </a:extLst>
          </p:cNvPr>
          <p:cNvSpPr/>
          <p:nvPr/>
        </p:nvSpPr>
        <p:spPr>
          <a:xfrm>
            <a:off x="7523554" y="5071364"/>
            <a:ext cx="1885122" cy="824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Drug</a:t>
            </a:r>
          </a:p>
          <a:p>
            <a:pPr algn="ctr"/>
            <a:r>
              <a:rPr lang="en-US" dirty="0"/>
              <a:t>Code</a:t>
            </a:r>
          </a:p>
        </p:txBody>
      </p:sp>
      <p:cxnSp>
        <p:nvCxnSpPr>
          <p:cNvPr id="10" name="Straight Arrow Connector 9">
            <a:extLst>
              <a:ext uri="{FF2B5EF4-FFF2-40B4-BE49-F238E27FC236}">
                <a16:creationId xmlns:a16="http://schemas.microsoft.com/office/drawing/2014/main" id="{12B44E11-1AE3-C9F7-3686-372BC58ECBBC}"/>
              </a:ext>
            </a:extLst>
          </p:cNvPr>
          <p:cNvCxnSpPr>
            <a:cxnSpLocks/>
            <a:stCxn id="4" idx="6"/>
            <a:endCxn id="7" idx="2"/>
          </p:cNvCxnSpPr>
          <p:nvPr/>
        </p:nvCxnSpPr>
        <p:spPr>
          <a:xfrm flipV="1">
            <a:off x="5731197" y="3571936"/>
            <a:ext cx="1792357" cy="1002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17D8128-1A41-2E8F-A7FC-4939DD063B08}"/>
              </a:ext>
            </a:extLst>
          </p:cNvPr>
          <p:cNvSpPr txBox="1"/>
          <p:nvPr/>
        </p:nvSpPr>
        <p:spPr>
          <a:xfrm>
            <a:off x="5455108" y="3289760"/>
            <a:ext cx="1580882" cy="369332"/>
          </a:xfrm>
          <a:prstGeom prst="rect">
            <a:avLst/>
          </a:prstGeom>
          <a:noFill/>
        </p:spPr>
        <p:txBody>
          <a:bodyPr wrap="none" rtlCol="0">
            <a:spAutoFit/>
          </a:bodyPr>
          <a:lstStyle/>
          <a:p>
            <a:r>
              <a:rPr lang="en-US" dirty="0"/>
              <a:t>IDENTIFIED_BY</a:t>
            </a:r>
          </a:p>
        </p:txBody>
      </p:sp>
      <p:cxnSp>
        <p:nvCxnSpPr>
          <p:cNvPr id="13" name="Straight Arrow Connector 12">
            <a:extLst>
              <a:ext uri="{FF2B5EF4-FFF2-40B4-BE49-F238E27FC236}">
                <a16:creationId xmlns:a16="http://schemas.microsoft.com/office/drawing/2014/main" id="{46677832-E3A8-D943-B97A-7CC5394A751F}"/>
              </a:ext>
            </a:extLst>
          </p:cNvPr>
          <p:cNvCxnSpPr>
            <a:cxnSpLocks/>
            <a:stCxn id="4" idx="6"/>
            <a:endCxn id="6" idx="2"/>
          </p:cNvCxnSpPr>
          <p:nvPr/>
        </p:nvCxnSpPr>
        <p:spPr>
          <a:xfrm flipV="1">
            <a:off x="5731197" y="4527887"/>
            <a:ext cx="1792357" cy="465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CB4140-DD90-6AD9-AE19-C0FBC96BB59E}"/>
              </a:ext>
            </a:extLst>
          </p:cNvPr>
          <p:cNvCxnSpPr>
            <a:cxnSpLocks/>
            <a:stCxn id="4" idx="6"/>
            <a:endCxn id="8" idx="2"/>
          </p:cNvCxnSpPr>
          <p:nvPr/>
        </p:nvCxnSpPr>
        <p:spPr>
          <a:xfrm>
            <a:off x="5731197" y="4574408"/>
            <a:ext cx="1792357" cy="9094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D1AF6913-7D4B-256E-4D34-F2A67987AD36}"/>
              </a:ext>
            </a:extLst>
          </p:cNvPr>
          <p:cNvCxnSpPr>
            <a:cxnSpLocks/>
            <a:stCxn id="4" idx="3"/>
            <a:endCxn id="4" idx="1"/>
          </p:cNvCxnSpPr>
          <p:nvPr/>
        </p:nvCxnSpPr>
        <p:spPr>
          <a:xfrm rot="5400000" flipH="1">
            <a:off x="3770743" y="4574408"/>
            <a:ext cx="702803" cy="12700"/>
          </a:xfrm>
          <a:prstGeom prst="curvedConnector5">
            <a:avLst>
              <a:gd name="adj1" fmla="val -32527"/>
              <a:gd name="adj2" fmla="val 14469701"/>
              <a:gd name="adj3" fmla="val 13252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0FEB6D-1D9B-1FFD-C26F-276A4BA17866}"/>
              </a:ext>
            </a:extLst>
          </p:cNvPr>
          <p:cNvSpPr txBox="1"/>
          <p:nvPr/>
        </p:nvSpPr>
        <p:spPr>
          <a:xfrm>
            <a:off x="2461946" y="3624941"/>
            <a:ext cx="1748556" cy="369332"/>
          </a:xfrm>
          <a:prstGeom prst="rect">
            <a:avLst/>
          </a:prstGeom>
          <a:noFill/>
        </p:spPr>
        <p:txBody>
          <a:bodyPr wrap="none" rtlCol="0">
            <a:spAutoFit/>
          </a:bodyPr>
          <a:lstStyle/>
          <a:p>
            <a:r>
              <a:rPr lang="en-US" dirty="0"/>
              <a:t>HAS_SUBGROUP</a:t>
            </a:r>
          </a:p>
        </p:txBody>
      </p:sp>
    </p:spTree>
    <p:extLst>
      <p:ext uri="{BB962C8B-B14F-4D97-AF65-F5344CB8AC3E}">
        <p14:creationId xmlns:p14="http://schemas.microsoft.com/office/powerpoint/2010/main" val="1735185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2293-4480-25ED-F99B-53CB403A278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23FA662-18B0-E5FF-762B-AD9627C9DE5A}"/>
              </a:ext>
            </a:extLst>
          </p:cNvPr>
          <p:cNvSpPr>
            <a:spLocks noGrp="1"/>
          </p:cNvSpPr>
          <p:nvPr>
            <p:ph idx="1"/>
          </p:nvPr>
        </p:nvSpPr>
        <p:spPr/>
        <p:txBody>
          <a:bodyPr/>
          <a:lstStyle/>
          <a:p>
            <a:pPr marL="342900" indent="-342900">
              <a:buFont typeface="Arial" panose="020B0604020202020204" pitchFamily="34" charset="0"/>
              <a:buChar char="•"/>
            </a:pPr>
            <a:r>
              <a:rPr lang="en-US" sz="2400" dirty="0"/>
              <a:t>We need your help!</a:t>
            </a:r>
          </a:p>
          <a:p>
            <a:pPr marL="342900" indent="-342900">
              <a:buFont typeface="Arial" panose="020B0604020202020204" pitchFamily="34" charset="0"/>
              <a:buChar char="•"/>
            </a:pPr>
            <a:r>
              <a:rPr lang="en-US" sz="2400" dirty="0"/>
              <a:t>Helps us find machine learning to find patterns in clinical data</a:t>
            </a:r>
          </a:p>
          <a:p>
            <a:pPr marL="342900" indent="-342900">
              <a:buFont typeface="Arial" panose="020B0604020202020204" pitchFamily="34" charset="0"/>
              <a:buChar char="•"/>
            </a:pPr>
            <a:r>
              <a:rPr lang="en-US" sz="2400" dirty="0"/>
              <a:t>Help us build embeddings for patients and concepts</a:t>
            </a:r>
          </a:p>
          <a:p>
            <a:pPr marL="342900" indent="-342900">
              <a:buFont typeface="Arial" panose="020B0604020202020204" pitchFamily="34" charset="0"/>
              <a:buChar char="•"/>
            </a:pPr>
            <a:r>
              <a:rPr lang="en-US" sz="2400" dirty="0"/>
              <a:t>Leverage symbolic rules</a:t>
            </a:r>
          </a:p>
          <a:p>
            <a:pPr marL="342900" indent="-342900">
              <a:buFont typeface="Arial" panose="020B0604020202020204" pitchFamily="34" charset="0"/>
              <a:buChar char="•"/>
            </a:pPr>
            <a:r>
              <a:rPr lang="en-US" sz="2400" dirty="0"/>
              <a:t>Symbolic reasoning and Healthcare Concepts help us implement reusable, explainable and scalable rules and avoid technical debt</a:t>
            </a:r>
          </a:p>
          <a:p>
            <a:pPr marL="342900" indent="-342900">
              <a:buFont typeface="Arial" panose="020B0604020202020204" pitchFamily="34" charset="0"/>
              <a:buChar char="•"/>
            </a:pPr>
            <a:r>
              <a:rPr lang="en-US" sz="2400" dirty="0"/>
              <a:t>Help us bring the best of both worlds </a:t>
            </a:r>
            <a:r>
              <a:rPr lang="en-US" sz="2400" b="1" dirty="0"/>
              <a:t>together</a:t>
            </a:r>
            <a:r>
              <a:rPr lang="en-US" sz="2400" dirty="0"/>
              <a:t>!</a:t>
            </a:r>
          </a:p>
        </p:txBody>
      </p:sp>
    </p:spTree>
    <p:extLst>
      <p:ext uri="{BB962C8B-B14F-4D97-AF65-F5344CB8AC3E}">
        <p14:creationId xmlns:p14="http://schemas.microsoft.com/office/powerpoint/2010/main" val="10205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FBA0-4408-63AA-F4ED-BC84BB40BDA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E4FE9B0-DC0E-D075-1328-B854AAA9FBB9}"/>
              </a:ext>
            </a:extLst>
          </p:cNvPr>
          <p:cNvSpPr>
            <a:spLocks noGrp="1"/>
          </p:cNvSpPr>
          <p:nvPr>
            <p:ph idx="1"/>
          </p:nvPr>
        </p:nvSpPr>
        <p:spPr>
          <a:xfrm>
            <a:off x="576943" y="1607910"/>
            <a:ext cx="10515600" cy="4351338"/>
          </a:xfrm>
        </p:spPr>
        <p:txBody>
          <a:bodyPr/>
          <a:lstStyle/>
          <a:p>
            <a:r>
              <a:rPr lang="en-US" b="1" dirty="0"/>
              <a:t>Thinking Fast &amp; Slow — A Machine Learning Practitioner’s Perspective, Sept. 2018 </a:t>
            </a:r>
            <a:r>
              <a:rPr lang="en-US" dirty="0">
                <a:hlinkClick r:id="rId2"/>
              </a:rPr>
              <a:t>https://towardsdatascience.com/thinking-fast-slow-a-machine-learning-practitioners-perspective-6f4bdba2cb44</a:t>
            </a:r>
            <a:endParaRPr lang="en-US" dirty="0"/>
          </a:p>
          <a:p>
            <a:r>
              <a:rPr lang="en-US" b="1" dirty="0"/>
              <a:t>Third Wave of AI | Thinking Fast and Slow</a:t>
            </a:r>
          </a:p>
          <a:p>
            <a:pPr marL="0" indent="0">
              <a:buNone/>
            </a:pPr>
            <a:r>
              <a:rPr lang="en-US" dirty="0">
                <a:hlinkClick r:id="rId3"/>
              </a:rPr>
              <a:t> https://www.louisbouchard.ai/third-wave-of-ai-thinking-fast-and-slow/</a:t>
            </a:r>
            <a:endParaRPr lang="en-US" dirty="0"/>
          </a:p>
          <a:p>
            <a:endParaRPr lang="en-US" dirty="0"/>
          </a:p>
        </p:txBody>
      </p:sp>
    </p:spTree>
    <p:extLst>
      <p:ext uri="{BB962C8B-B14F-4D97-AF65-F5344CB8AC3E}">
        <p14:creationId xmlns:p14="http://schemas.microsoft.com/office/powerpoint/2010/main" val="878451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8F874D-AD14-DE40-8746-88AC71B21B6E}"/>
              </a:ext>
            </a:extLst>
          </p:cNvPr>
          <p:cNvSpPr>
            <a:spLocks noGrp="1"/>
          </p:cNvSpPr>
          <p:nvPr>
            <p:ph type="title"/>
          </p:nvPr>
        </p:nvSpPr>
        <p:spPr>
          <a:xfrm>
            <a:off x="472786" y="4249862"/>
            <a:ext cx="7178221" cy="997196"/>
          </a:xfrm>
        </p:spPr>
        <p:txBody>
          <a:bodyPr/>
          <a:lstStyle/>
          <a:p>
            <a:r>
              <a:rPr lang="en-US" dirty="0"/>
              <a:t>Dan.McCreary@optum.com</a:t>
            </a:r>
            <a:br>
              <a:rPr lang="en-US" dirty="0"/>
            </a:br>
            <a:br>
              <a:rPr lang="en-US" dirty="0"/>
            </a:br>
            <a:r>
              <a:rPr lang="en-US" dirty="0"/>
              <a:t>Mark.Megerian@optum.com</a:t>
            </a:r>
          </a:p>
        </p:txBody>
      </p:sp>
    </p:spTree>
    <p:extLst>
      <p:ext uri="{BB962C8B-B14F-4D97-AF65-F5344CB8AC3E}">
        <p14:creationId xmlns:p14="http://schemas.microsoft.com/office/powerpoint/2010/main" val="90480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63C3-8ECB-D0D7-1E25-3945BB979743}"/>
              </a:ext>
            </a:extLst>
          </p:cNvPr>
          <p:cNvSpPr>
            <a:spLocks noGrp="1"/>
          </p:cNvSpPr>
          <p:nvPr>
            <p:ph type="title"/>
          </p:nvPr>
        </p:nvSpPr>
        <p:spPr/>
        <p:txBody>
          <a:bodyPr/>
          <a:lstStyle/>
          <a:p>
            <a:r>
              <a:rPr lang="en-US" dirty="0"/>
              <a:t>Average Life Expectancy?</a:t>
            </a:r>
          </a:p>
        </p:txBody>
      </p:sp>
      <p:sp>
        <p:nvSpPr>
          <p:cNvPr id="3" name="Content Placeholder 2">
            <a:extLst>
              <a:ext uri="{FF2B5EF4-FFF2-40B4-BE49-F238E27FC236}">
                <a16:creationId xmlns:a16="http://schemas.microsoft.com/office/drawing/2014/main" id="{33B9DC49-8311-FB27-210C-DE898447142E}"/>
              </a:ext>
            </a:extLst>
          </p:cNvPr>
          <p:cNvSpPr>
            <a:spLocks noGrp="1"/>
          </p:cNvSpPr>
          <p:nvPr>
            <p:ph idx="1"/>
          </p:nvPr>
        </p:nvSpPr>
        <p:spPr>
          <a:xfrm>
            <a:off x="3291840" y="1631218"/>
            <a:ext cx="7949900" cy="3500180"/>
          </a:xfrm>
        </p:spPr>
        <p:txBody>
          <a:bodyPr/>
          <a:lstStyle/>
          <a:p>
            <a:r>
              <a:rPr lang="en-US" sz="2800" dirty="0"/>
              <a:t>Average life expectancy at birth in the US in 2021: </a:t>
            </a:r>
          </a:p>
          <a:p>
            <a:r>
              <a:rPr lang="en-US" sz="2800" b="1" dirty="0"/>
              <a:t>76.60 years</a:t>
            </a:r>
            <a:r>
              <a:rPr lang="en-US" sz="2800" dirty="0"/>
              <a:t> </a:t>
            </a:r>
          </a:p>
          <a:p>
            <a:endParaRPr lang="en-US" sz="2800" dirty="0"/>
          </a:p>
          <a:p>
            <a:r>
              <a:rPr lang="en-US" sz="2800" dirty="0"/>
              <a:t>Note: 2019: 78.86 (a net loss of 2.26 years)</a:t>
            </a:r>
          </a:p>
          <a:p>
            <a:endParaRPr lang="en-US" sz="2800" dirty="0"/>
          </a:p>
          <a:p>
            <a:r>
              <a:rPr lang="en-US" sz="2800" dirty="0"/>
              <a:t>Compare: Costa Rica in 2021: </a:t>
            </a:r>
            <a:r>
              <a:rPr lang="en-US" sz="2800" b="1" dirty="0"/>
              <a:t>80.56 years</a:t>
            </a:r>
          </a:p>
        </p:txBody>
      </p:sp>
      <p:sp>
        <p:nvSpPr>
          <p:cNvPr id="5" name="Slide Number Placeholder 4">
            <a:extLst>
              <a:ext uri="{FF2B5EF4-FFF2-40B4-BE49-F238E27FC236}">
                <a16:creationId xmlns:a16="http://schemas.microsoft.com/office/drawing/2014/main" id="{49FB4D86-6E39-F8C3-F765-E0ACB052B4A6}"/>
              </a:ext>
            </a:extLst>
          </p:cNvPr>
          <p:cNvSpPr>
            <a:spLocks noGrp="1"/>
          </p:cNvSpPr>
          <p:nvPr>
            <p:ph type="sldNum" sz="quarter" idx="16"/>
          </p:nvPr>
        </p:nvSpPr>
        <p:spPr/>
        <p:txBody>
          <a:bodyPr/>
          <a:lstStyle/>
          <a:p>
            <a:fld id="{901F1369-4AEB-4520-96C0-9F78886180C1}" type="slidenum">
              <a:rPr lang="en-US" smtClean="0"/>
              <a:pPr/>
              <a:t>3</a:t>
            </a:fld>
            <a:endParaRPr lang="en-US" dirty="0"/>
          </a:p>
        </p:txBody>
      </p:sp>
      <p:sp>
        <p:nvSpPr>
          <p:cNvPr id="6" name="TextBox 5">
            <a:extLst>
              <a:ext uri="{FF2B5EF4-FFF2-40B4-BE49-F238E27FC236}">
                <a16:creationId xmlns:a16="http://schemas.microsoft.com/office/drawing/2014/main" id="{8ED45FE9-66D7-7D7F-67E7-8FB6F6442B17}"/>
              </a:ext>
            </a:extLst>
          </p:cNvPr>
          <p:cNvSpPr txBox="1"/>
          <p:nvPr/>
        </p:nvSpPr>
        <p:spPr bwMode="gray">
          <a:xfrm>
            <a:off x="4937760" y="5787614"/>
            <a:ext cx="5607241" cy="215444"/>
          </a:xfrm>
          <a:prstGeom prst="rect">
            <a:avLst/>
          </a:prstGeom>
          <a:noFill/>
        </p:spPr>
        <p:txBody>
          <a:bodyPr vert="horz" wrap="none" lIns="0" tIns="0" rIns="0" bIns="0" rtlCol="0">
            <a:spAutoFit/>
          </a:bodyPr>
          <a:lstStyle/>
          <a:p>
            <a:pPr>
              <a:spcBef>
                <a:spcPts val="600"/>
              </a:spcBef>
            </a:pPr>
            <a:r>
              <a:rPr lang="en-US" sz="1400" dirty="0"/>
              <a:t>Source: World Development Indicators: https://</a:t>
            </a:r>
            <a:r>
              <a:rPr lang="en-US" sz="1400" dirty="0" err="1"/>
              <a:t>databank.worldbank.org</a:t>
            </a:r>
            <a:endParaRPr lang="en-US" sz="1400" b="0" i="0" u="none" baseline="0" dirty="0">
              <a:solidFill>
                <a:schemeClr val="tx1"/>
              </a:solidFill>
              <a:latin typeface="+mn-lt"/>
            </a:endParaRPr>
          </a:p>
        </p:txBody>
      </p:sp>
      <p:pic>
        <p:nvPicPr>
          <p:cNvPr id="7" name="Picture 6">
            <a:extLst>
              <a:ext uri="{FF2B5EF4-FFF2-40B4-BE49-F238E27FC236}">
                <a16:creationId xmlns:a16="http://schemas.microsoft.com/office/drawing/2014/main" id="{B5DC57EB-A0AD-7D38-2A1E-B0F9FED0B95D}"/>
              </a:ext>
            </a:extLst>
          </p:cNvPr>
          <p:cNvPicPr>
            <a:picLocks noChangeAspect="1"/>
          </p:cNvPicPr>
          <p:nvPr/>
        </p:nvPicPr>
        <p:blipFill>
          <a:blip r:embed="rId2">
            <a:clrChange>
              <a:clrFrom>
                <a:srgbClr val="F4F4F6"/>
              </a:clrFrom>
              <a:clrTo>
                <a:srgbClr val="F4F4F6">
                  <a:alpha val="0"/>
                </a:srgbClr>
              </a:clrTo>
            </a:clrChange>
          </a:blip>
          <a:stretch>
            <a:fillRect/>
          </a:stretch>
        </p:blipFill>
        <p:spPr>
          <a:xfrm>
            <a:off x="495298" y="1366446"/>
            <a:ext cx="2405801" cy="2258882"/>
          </a:xfrm>
          <a:prstGeom prst="rect">
            <a:avLst/>
          </a:prstGeom>
        </p:spPr>
      </p:pic>
    </p:spTree>
    <p:extLst>
      <p:ext uri="{BB962C8B-B14F-4D97-AF65-F5344CB8AC3E}">
        <p14:creationId xmlns:p14="http://schemas.microsoft.com/office/powerpoint/2010/main" val="2023835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0561-5634-4A12-DE95-F719F9B25813}"/>
              </a:ext>
            </a:extLst>
          </p:cNvPr>
          <p:cNvSpPr>
            <a:spLocks noGrp="1"/>
          </p:cNvSpPr>
          <p:nvPr>
            <p:ph type="title"/>
          </p:nvPr>
        </p:nvSpPr>
        <p:spPr/>
        <p:txBody>
          <a:bodyPr/>
          <a:lstStyle/>
          <a:p>
            <a:r>
              <a:rPr lang="en-US" dirty="0"/>
              <a:t>Average Cost of Healthcare Per Person</a:t>
            </a:r>
          </a:p>
        </p:txBody>
      </p:sp>
      <p:sp>
        <p:nvSpPr>
          <p:cNvPr id="3" name="Content Placeholder 2">
            <a:extLst>
              <a:ext uri="{FF2B5EF4-FFF2-40B4-BE49-F238E27FC236}">
                <a16:creationId xmlns:a16="http://schemas.microsoft.com/office/drawing/2014/main" id="{4284FBD6-7A18-7708-A724-53D881FCC1B4}"/>
              </a:ext>
            </a:extLst>
          </p:cNvPr>
          <p:cNvSpPr>
            <a:spLocks noGrp="1"/>
          </p:cNvSpPr>
          <p:nvPr>
            <p:ph idx="1"/>
          </p:nvPr>
        </p:nvSpPr>
        <p:spPr>
          <a:xfrm>
            <a:off x="3668357" y="1222426"/>
            <a:ext cx="7519351" cy="3347341"/>
          </a:xfrm>
        </p:spPr>
        <p:txBody>
          <a:bodyPr/>
          <a:lstStyle/>
          <a:p>
            <a:r>
              <a:rPr lang="en-US" dirty="0"/>
              <a:t>Per capita cost of healthcare expenditures in the US for 2020: </a:t>
            </a:r>
            <a:r>
              <a:rPr lang="en-US" b="1" dirty="0"/>
              <a:t>$12,530 </a:t>
            </a:r>
          </a:p>
          <a:p>
            <a:endParaRPr lang="en-US" dirty="0"/>
          </a:p>
          <a:p>
            <a:r>
              <a:rPr lang="en-US" i="1" dirty="0"/>
              <a:t>U.S. health care spending grew 9.7% in 2020</a:t>
            </a:r>
          </a:p>
          <a:p>
            <a:endParaRPr lang="en-US" i="1" dirty="0"/>
          </a:p>
          <a:p>
            <a:r>
              <a:rPr lang="en-US" i="1" dirty="0"/>
              <a:t>Percent of US GDP: </a:t>
            </a:r>
            <a:r>
              <a:rPr lang="en-US" b="1" i="1" dirty="0"/>
              <a:t>19.7%</a:t>
            </a:r>
          </a:p>
          <a:p>
            <a:endParaRPr lang="en-US" b="1" i="1" dirty="0"/>
          </a:p>
          <a:p>
            <a:r>
              <a:rPr lang="en-US" i="1" dirty="0"/>
              <a:t>Compare: Costa Rica 2019: </a:t>
            </a:r>
            <a:r>
              <a:rPr lang="en-US" b="1" i="1" dirty="0"/>
              <a:t>$</a:t>
            </a:r>
            <a:r>
              <a:rPr lang="en-US" b="1" dirty="0"/>
              <a:t>922/person/year</a:t>
            </a:r>
            <a:endParaRPr lang="en-US" b="1" i="1" dirty="0"/>
          </a:p>
          <a:p>
            <a:br>
              <a:rPr lang="en-US" dirty="0"/>
            </a:br>
            <a:endParaRPr lang="en-US" dirty="0"/>
          </a:p>
        </p:txBody>
      </p:sp>
      <p:sp>
        <p:nvSpPr>
          <p:cNvPr id="5" name="Slide Number Placeholder 4">
            <a:extLst>
              <a:ext uri="{FF2B5EF4-FFF2-40B4-BE49-F238E27FC236}">
                <a16:creationId xmlns:a16="http://schemas.microsoft.com/office/drawing/2014/main" id="{6B9BF34C-6EFB-EF58-A4E7-FB9E9F862905}"/>
              </a:ext>
            </a:extLst>
          </p:cNvPr>
          <p:cNvSpPr>
            <a:spLocks noGrp="1"/>
          </p:cNvSpPr>
          <p:nvPr>
            <p:ph type="sldNum" sz="quarter" idx="16"/>
          </p:nvPr>
        </p:nvSpPr>
        <p:spPr/>
        <p:txBody>
          <a:bodyPr/>
          <a:lstStyle/>
          <a:p>
            <a:fld id="{901F1369-4AEB-4520-96C0-9F78886180C1}" type="slidenum">
              <a:rPr lang="en-US" smtClean="0"/>
              <a:pPr/>
              <a:t>4</a:t>
            </a:fld>
            <a:endParaRPr lang="en-US" dirty="0"/>
          </a:p>
        </p:txBody>
      </p:sp>
      <p:pic>
        <p:nvPicPr>
          <p:cNvPr id="7" name="Picture 6">
            <a:extLst>
              <a:ext uri="{FF2B5EF4-FFF2-40B4-BE49-F238E27FC236}">
                <a16:creationId xmlns:a16="http://schemas.microsoft.com/office/drawing/2014/main" id="{6CD24DBE-4E11-3D81-265A-3A859ED33340}"/>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708796" y="1324682"/>
            <a:ext cx="2540221" cy="2243119"/>
          </a:xfrm>
          <a:prstGeom prst="rect">
            <a:avLst/>
          </a:prstGeom>
        </p:spPr>
      </p:pic>
      <p:sp>
        <p:nvSpPr>
          <p:cNvPr id="8" name="TextBox 7">
            <a:extLst>
              <a:ext uri="{FF2B5EF4-FFF2-40B4-BE49-F238E27FC236}">
                <a16:creationId xmlns:a16="http://schemas.microsoft.com/office/drawing/2014/main" id="{671D6CFC-6D5D-73D6-9E54-F3125D21A2B5}"/>
              </a:ext>
            </a:extLst>
          </p:cNvPr>
          <p:cNvSpPr txBox="1"/>
          <p:nvPr/>
        </p:nvSpPr>
        <p:spPr bwMode="gray">
          <a:xfrm>
            <a:off x="1226371" y="5163145"/>
            <a:ext cx="9399496" cy="1308050"/>
          </a:xfrm>
          <a:prstGeom prst="rect">
            <a:avLst/>
          </a:prstGeom>
          <a:noFill/>
        </p:spPr>
        <p:txBody>
          <a:bodyPr vert="horz" wrap="none" lIns="0" tIns="0" rIns="0" bIns="0" rtlCol="0">
            <a:spAutoFit/>
          </a:bodyPr>
          <a:lstStyle/>
          <a:p>
            <a:pPr>
              <a:spcBef>
                <a:spcPts val="600"/>
              </a:spcBef>
            </a:pPr>
            <a:r>
              <a:rPr lang="en-US" sz="1400" dirty="0"/>
              <a:t>Source: US Centers for Medicare &amp; Medicaid Services</a:t>
            </a:r>
            <a:br>
              <a:rPr lang="en-US" sz="1400" dirty="0"/>
            </a:br>
            <a:r>
              <a:rPr lang="en-US" sz="1400" dirty="0">
                <a:hlinkClick r:id="rId4"/>
              </a:rPr>
              <a:t>https://www.cms.gov/Research-Statistics-Data-and-Systems/Statistics-Trends-and-Reports/NationalHealthExpendData</a:t>
            </a:r>
            <a:endParaRPr lang="en-US" sz="1400" dirty="0"/>
          </a:p>
          <a:p>
            <a:pPr>
              <a:spcBef>
                <a:spcPts val="600"/>
              </a:spcBef>
            </a:pPr>
            <a:endParaRPr lang="en-US" sz="1400" dirty="0"/>
          </a:p>
          <a:p>
            <a:pPr>
              <a:spcBef>
                <a:spcPts val="600"/>
              </a:spcBef>
            </a:pPr>
            <a:r>
              <a:rPr lang="en-US" sz="1400" dirty="0"/>
              <a:t>See also: Global Healthcare Expenditure Database: https://</a:t>
            </a:r>
            <a:r>
              <a:rPr lang="en-US" sz="1400" dirty="0" err="1"/>
              <a:t>apps.who.int</a:t>
            </a:r>
            <a:r>
              <a:rPr lang="en-US" sz="1400" dirty="0"/>
              <a:t>/</a:t>
            </a:r>
            <a:r>
              <a:rPr lang="en-US" sz="1400" dirty="0" err="1"/>
              <a:t>nha</a:t>
            </a:r>
            <a:r>
              <a:rPr lang="en-US" sz="1400" dirty="0"/>
              <a:t>/database</a:t>
            </a:r>
          </a:p>
          <a:p>
            <a:pPr>
              <a:spcBef>
                <a:spcPts val="600"/>
              </a:spcBef>
            </a:pPr>
            <a:endParaRPr lang="en-US" sz="1400" b="0" i="0" u="none" baseline="0" dirty="0">
              <a:solidFill>
                <a:schemeClr val="tx1"/>
              </a:solidFill>
              <a:latin typeface="+mn-lt"/>
            </a:endParaRPr>
          </a:p>
        </p:txBody>
      </p:sp>
    </p:spTree>
    <p:extLst>
      <p:ext uri="{BB962C8B-B14F-4D97-AF65-F5344CB8AC3E}">
        <p14:creationId xmlns:p14="http://schemas.microsoft.com/office/powerpoint/2010/main" val="3341469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2AD6-ADCF-7B96-4C16-63745FC0D334}"/>
              </a:ext>
            </a:extLst>
          </p:cNvPr>
          <p:cNvSpPr>
            <a:spLocks noGrp="1"/>
          </p:cNvSpPr>
          <p:nvPr>
            <p:ph type="title"/>
          </p:nvPr>
        </p:nvSpPr>
        <p:spPr/>
        <p:txBody>
          <a:bodyPr/>
          <a:lstStyle/>
          <a:p>
            <a:r>
              <a:rPr lang="en-US" dirty="0"/>
              <a:t>20% of GDP is Like Sand in the Gears of Our Economy</a:t>
            </a:r>
          </a:p>
        </p:txBody>
      </p:sp>
      <p:sp>
        <p:nvSpPr>
          <p:cNvPr id="3" name="Content Placeholder 2">
            <a:extLst>
              <a:ext uri="{FF2B5EF4-FFF2-40B4-BE49-F238E27FC236}">
                <a16:creationId xmlns:a16="http://schemas.microsoft.com/office/drawing/2014/main" id="{F1D049EC-E1D4-4F94-E4FB-5FAC6D53C24E}"/>
              </a:ext>
            </a:extLst>
          </p:cNvPr>
          <p:cNvSpPr>
            <a:spLocks noGrp="1"/>
          </p:cNvSpPr>
          <p:nvPr>
            <p:ph idx="1"/>
          </p:nvPr>
        </p:nvSpPr>
        <p:spPr>
          <a:xfrm>
            <a:off x="5500467" y="2912012"/>
            <a:ext cx="5902395" cy="2691521"/>
          </a:xfrm>
        </p:spPr>
        <p:txBody>
          <a:bodyPr/>
          <a:lstStyle/>
          <a:p>
            <a:r>
              <a:rPr lang="en-US" dirty="0"/>
              <a:t>Fraud, Waste and Abuse in Healthcare</a:t>
            </a:r>
          </a:p>
          <a:p>
            <a:r>
              <a:rPr lang="en-US" dirty="0"/>
              <a:t>Approximately 25% of total health care spending is consider waste</a:t>
            </a:r>
          </a:p>
          <a:p>
            <a:endParaRPr lang="en-US" dirty="0"/>
          </a:p>
        </p:txBody>
      </p:sp>
      <p:sp>
        <p:nvSpPr>
          <p:cNvPr id="5" name="Slide Number Placeholder 4">
            <a:extLst>
              <a:ext uri="{FF2B5EF4-FFF2-40B4-BE49-F238E27FC236}">
                <a16:creationId xmlns:a16="http://schemas.microsoft.com/office/drawing/2014/main" id="{06B11128-02B8-7436-C238-2BDE6C3911AD}"/>
              </a:ext>
            </a:extLst>
          </p:cNvPr>
          <p:cNvSpPr>
            <a:spLocks noGrp="1"/>
          </p:cNvSpPr>
          <p:nvPr>
            <p:ph type="sldNum" sz="quarter" idx="16"/>
          </p:nvPr>
        </p:nvSpPr>
        <p:spPr/>
        <p:txBody>
          <a:bodyPr/>
          <a:lstStyle/>
          <a:p>
            <a:fld id="{901F1369-4AEB-4520-96C0-9F78886180C1}" type="slidenum">
              <a:rPr lang="en-US" smtClean="0"/>
              <a:pPr/>
              <a:t>5</a:t>
            </a:fld>
            <a:endParaRPr lang="en-US" dirty="0"/>
          </a:p>
        </p:txBody>
      </p:sp>
      <p:sp>
        <p:nvSpPr>
          <p:cNvPr id="6" name="TextBox 5">
            <a:extLst>
              <a:ext uri="{FF2B5EF4-FFF2-40B4-BE49-F238E27FC236}">
                <a16:creationId xmlns:a16="http://schemas.microsoft.com/office/drawing/2014/main" id="{8B103EC8-4878-6B44-DAD7-5500A58BDC39}"/>
              </a:ext>
            </a:extLst>
          </p:cNvPr>
          <p:cNvSpPr txBox="1"/>
          <p:nvPr/>
        </p:nvSpPr>
        <p:spPr bwMode="gray">
          <a:xfrm>
            <a:off x="5753686" y="5872632"/>
            <a:ext cx="4411464" cy="276999"/>
          </a:xfrm>
          <a:prstGeom prst="rect">
            <a:avLst/>
          </a:prstGeom>
          <a:noFill/>
        </p:spPr>
        <p:txBody>
          <a:bodyPr vert="horz" wrap="none" lIns="0" tIns="0" rIns="0" bIns="0" rtlCol="0">
            <a:spAutoFit/>
          </a:bodyPr>
          <a:lstStyle/>
          <a:p>
            <a:pPr>
              <a:spcBef>
                <a:spcPts val="600"/>
              </a:spcBef>
            </a:pPr>
            <a:r>
              <a:rPr lang="en-US" dirty="0"/>
              <a:t>https://</a:t>
            </a:r>
            <a:r>
              <a:rPr lang="en-US" dirty="0" err="1"/>
              <a:t>pubmed.ncbi.nlm.nih.gov</a:t>
            </a:r>
            <a:r>
              <a:rPr lang="en-US" dirty="0"/>
              <a:t>/31589283/</a:t>
            </a:r>
            <a:endParaRPr lang="en-US" b="0" i="0" u="none" baseline="0" dirty="0">
              <a:solidFill>
                <a:schemeClr val="tx1"/>
              </a:solidFill>
              <a:latin typeface="+mn-lt"/>
            </a:endParaRPr>
          </a:p>
        </p:txBody>
      </p:sp>
      <p:pic>
        <p:nvPicPr>
          <p:cNvPr id="7" name="Picture 6">
            <a:extLst>
              <a:ext uri="{FF2B5EF4-FFF2-40B4-BE49-F238E27FC236}">
                <a16:creationId xmlns:a16="http://schemas.microsoft.com/office/drawing/2014/main" id="{1E63DF57-9835-6BA9-999B-EFF2F68A94FD}"/>
              </a:ext>
            </a:extLst>
          </p:cNvPr>
          <p:cNvPicPr>
            <a:picLocks noChangeAspect="1"/>
          </p:cNvPicPr>
          <p:nvPr/>
        </p:nvPicPr>
        <p:blipFill>
          <a:blip r:embed="rId2"/>
          <a:stretch>
            <a:fillRect/>
          </a:stretch>
        </p:blipFill>
        <p:spPr>
          <a:xfrm>
            <a:off x="789138" y="3015272"/>
            <a:ext cx="3735515" cy="2484999"/>
          </a:xfrm>
          <a:prstGeom prst="rect">
            <a:avLst/>
          </a:prstGeom>
        </p:spPr>
      </p:pic>
      <p:pic>
        <p:nvPicPr>
          <p:cNvPr id="8" name="Picture 7">
            <a:extLst>
              <a:ext uri="{FF2B5EF4-FFF2-40B4-BE49-F238E27FC236}">
                <a16:creationId xmlns:a16="http://schemas.microsoft.com/office/drawing/2014/main" id="{D189D862-A967-326E-F89E-1678B4FE8587}"/>
              </a:ext>
            </a:extLst>
          </p:cNvPr>
          <p:cNvPicPr>
            <a:picLocks noChangeAspect="1"/>
          </p:cNvPicPr>
          <p:nvPr/>
        </p:nvPicPr>
        <p:blipFill>
          <a:blip r:embed="rId3"/>
          <a:stretch>
            <a:fillRect/>
          </a:stretch>
        </p:blipFill>
        <p:spPr>
          <a:xfrm>
            <a:off x="1913945" y="1478572"/>
            <a:ext cx="1485900" cy="1536700"/>
          </a:xfrm>
          <a:prstGeom prst="rect">
            <a:avLst/>
          </a:prstGeom>
        </p:spPr>
      </p:pic>
      <p:sp>
        <p:nvSpPr>
          <p:cNvPr id="9" name="TextBox 8">
            <a:extLst>
              <a:ext uri="{FF2B5EF4-FFF2-40B4-BE49-F238E27FC236}">
                <a16:creationId xmlns:a16="http://schemas.microsoft.com/office/drawing/2014/main" id="{77EA2729-C6D2-C3F9-3D96-D4FEC506A0A8}"/>
              </a:ext>
            </a:extLst>
          </p:cNvPr>
          <p:cNvSpPr txBox="1"/>
          <p:nvPr/>
        </p:nvSpPr>
        <p:spPr bwMode="gray">
          <a:xfrm>
            <a:off x="3713871" y="1837734"/>
            <a:ext cx="4648645" cy="430887"/>
          </a:xfrm>
          <a:prstGeom prst="rect">
            <a:avLst/>
          </a:prstGeom>
          <a:noFill/>
        </p:spPr>
        <p:txBody>
          <a:bodyPr vert="horz" wrap="none" lIns="0" tIns="0" rIns="0" bIns="0" rtlCol="0">
            <a:spAutoFit/>
          </a:bodyPr>
          <a:lstStyle/>
          <a:p>
            <a:pPr algn="l">
              <a:spcBef>
                <a:spcPts val="600"/>
              </a:spcBef>
            </a:pPr>
            <a:r>
              <a:rPr lang="en-US" sz="2800" dirty="0"/>
              <a:t>19.7</a:t>
            </a:r>
            <a:r>
              <a:rPr lang="en-US" sz="2800" b="0" i="0" u="none" baseline="0" dirty="0">
                <a:solidFill>
                  <a:schemeClr val="tx1"/>
                </a:solidFill>
                <a:latin typeface="+mn-lt"/>
              </a:rPr>
              <a:t>% of GDP for Healthcare</a:t>
            </a:r>
          </a:p>
        </p:txBody>
      </p:sp>
    </p:spTree>
    <p:extLst>
      <p:ext uri="{BB962C8B-B14F-4D97-AF65-F5344CB8AC3E}">
        <p14:creationId xmlns:p14="http://schemas.microsoft.com/office/powerpoint/2010/main" val="2367914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3658-1A9B-663A-42AC-E941C79BDE56}"/>
              </a:ext>
            </a:extLst>
          </p:cNvPr>
          <p:cNvSpPr>
            <a:spLocks noGrp="1"/>
          </p:cNvSpPr>
          <p:nvPr>
            <p:ph type="title"/>
          </p:nvPr>
        </p:nvSpPr>
        <p:spPr>
          <a:xfrm>
            <a:off x="147105" y="192861"/>
            <a:ext cx="11201400" cy="415498"/>
          </a:xfrm>
        </p:spPr>
        <p:txBody>
          <a:bodyPr/>
          <a:lstStyle/>
          <a:p>
            <a:r>
              <a:rPr lang="en-US" dirty="0"/>
              <a:t>How Does This Compare To Other Countries?</a:t>
            </a:r>
          </a:p>
        </p:txBody>
      </p:sp>
      <p:sp>
        <p:nvSpPr>
          <p:cNvPr id="5" name="Slide Number Placeholder 4">
            <a:extLst>
              <a:ext uri="{FF2B5EF4-FFF2-40B4-BE49-F238E27FC236}">
                <a16:creationId xmlns:a16="http://schemas.microsoft.com/office/drawing/2014/main" id="{34533E21-7345-FC62-A33E-E7C70C088ABD}"/>
              </a:ext>
            </a:extLst>
          </p:cNvPr>
          <p:cNvSpPr>
            <a:spLocks noGrp="1"/>
          </p:cNvSpPr>
          <p:nvPr>
            <p:ph type="sldNum" sz="quarter" idx="16"/>
          </p:nvPr>
        </p:nvSpPr>
        <p:spPr/>
        <p:txBody>
          <a:bodyPr/>
          <a:lstStyle/>
          <a:p>
            <a:fld id="{901F1369-4AEB-4520-96C0-9F78886180C1}" type="slidenum">
              <a:rPr lang="en-US" smtClean="0"/>
              <a:pPr/>
              <a:t>6</a:t>
            </a:fld>
            <a:endParaRPr lang="en-US" dirty="0"/>
          </a:p>
        </p:txBody>
      </p:sp>
      <p:pic>
        <p:nvPicPr>
          <p:cNvPr id="6" name="Picture 5">
            <a:extLst>
              <a:ext uri="{FF2B5EF4-FFF2-40B4-BE49-F238E27FC236}">
                <a16:creationId xmlns:a16="http://schemas.microsoft.com/office/drawing/2014/main" id="{7A5EAA17-55BE-6A07-248D-0BD7F6C41598}"/>
              </a:ext>
            </a:extLst>
          </p:cNvPr>
          <p:cNvPicPr>
            <a:picLocks noChangeAspect="1"/>
          </p:cNvPicPr>
          <p:nvPr/>
        </p:nvPicPr>
        <p:blipFill>
          <a:blip r:embed="rId2">
            <a:clrChange>
              <a:clrFrom>
                <a:srgbClr val="FEF1E5"/>
              </a:clrFrom>
              <a:clrTo>
                <a:srgbClr val="FEF1E5">
                  <a:alpha val="0"/>
                </a:srgbClr>
              </a:clrTo>
            </a:clrChange>
          </a:blip>
          <a:stretch>
            <a:fillRect/>
          </a:stretch>
        </p:blipFill>
        <p:spPr>
          <a:xfrm>
            <a:off x="1839557" y="690705"/>
            <a:ext cx="7010035" cy="5476590"/>
          </a:xfrm>
          <a:prstGeom prst="rect">
            <a:avLst/>
          </a:prstGeom>
        </p:spPr>
      </p:pic>
      <p:sp>
        <p:nvSpPr>
          <p:cNvPr id="16" name="Rectangle 15">
            <a:extLst>
              <a:ext uri="{FF2B5EF4-FFF2-40B4-BE49-F238E27FC236}">
                <a16:creationId xmlns:a16="http://schemas.microsoft.com/office/drawing/2014/main" id="{D04B7B03-CE92-1346-C6EC-83DD0D81F1ED}"/>
              </a:ext>
            </a:extLst>
          </p:cNvPr>
          <p:cNvSpPr/>
          <p:nvPr/>
        </p:nvSpPr>
        <p:spPr bwMode="gray">
          <a:xfrm>
            <a:off x="2219892" y="998770"/>
            <a:ext cx="6583680" cy="4701092"/>
          </a:xfrm>
          <a:prstGeom prst="rect">
            <a:avLst/>
          </a:prstGeom>
          <a:solidFill>
            <a:schemeClr val="bg1"/>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7" name="Rectangle 16">
            <a:extLst>
              <a:ext uri="{FF2B5EF4-FFF2-40B4-BE49-F238E27FC236}">
                <a16:creationId xmlns:a16="http://schemas.microsoft.com/office/drawing/2014/main" id="{A2546735-44EF-0B2F-A455-0A458EA57927}"/>
              </a:ext>
            </a:extLst>
          </p:cNvPr>
          <p:cNvSpPr/>
          <p:nvPr/>
        </p:nvSpPr>
        <p:spPr bwMode="gray">
          <a:xfrm>
            <a:off x="3368936" y="690705"/>
            <a:ext cx="5086574" cy="1504278"/>
          </a:xfrm>
          <a:prstGeom prst="rect">
            <a:avLst/>
          </a:prstGeom>
          <a:solidFill>
            <a:schemeClr val="bg1"/>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grpSp>
        <p:nvGrpSpPr>
          <p:cNvPr id="25" name="Group 24">
            <a:extLst>
              <a:ext uri="{FF2B5EF4-FFF2-40B4-BE49-F238E27FC236}">
                <a16:creationId xmlns:a16="http://schemas.microsoft.com/office/drawing/2014/main" id="{50E1CEEA-924C-4116-52A2-D6C84310C21D}"/>
              </a:ext>
            </a:extLst>
          </p:cNvPr>
          <p:cNvGrpSpPr/>
          <p:nvPr/>
        </p:nvGrpSpPr>
        <p:grpSpPr>
          <a:xfrm>
            <a:off x="2583424" y="1362307"/>
            <a:ext cx="6126641" cy="3834577"/>
            <a:chOff x="2583424" y="1362307"/>
            <a:chExt cx="6126641" cy="3834577"/>
          </a:xfrm>
        </p:grpSpPr>
        <p:sp>
          <p:nvSpPr>
            <p:cNvPr id="18" name="TextBox 17">
              <a:extLst>
                <a:ext uri="{FF2B5EF4-FFF2-40B4-BE49-F238E27FC236}">
                  <a16:creationId xmlns:a16="http://schemas.microsoft.com/office/drawing/2014/main" id="{C693E985-582D-053A-787F-4F935F0D24A4}"/>
                </a:ext>
              </a:extLst>
            </p:cNvPr>
            <p:cNvSpPr txBox="1"/>
            <p:nvPr/>
          </p:nvSpPr>
          <p:spPr bwMode="gray">
            <a:xfrm>
              <a:off x="2583424" y="1362307"/>
              <a:ext cx="1333698" cy="553998"/>
            </a:xfrm>
            <a:prstGeom prst="rect">
              <a:avLst/>
            </a:prstGeom>
            <a:noFill/>
          </p:spPr>
          <p:txBody>
            <a:bodyPr vert="horz" wrap="none" lIns="0" tIns="0" rIns="0" bIns="0" rtlCol="0">
              <a:spAutoFit/>
            </a:bodyPr>
            <a:lstStyle/>
            <a:p>
              <a:pPr algn="l">
                <a:spcBef>
                  <a:spcPts val="600"/>
                </a:spcBef>
              </a:pPr>
              <a:r>
                <a:rPr lang="en-US" sz="3600" b="1" dirty="0">
                  <a:solidFill>
                    <a:srgbClr val="00B050"/>
                  </a:solidFill>
                </a:rPr>
                <a:t>Better</a:t>
              </a:r>
              <a:endParaRPr lang="en-US" sz="3600" b="1" i="0" u="none" baseline="0" dirty="0">
                <a:solidFill>
                  <a:srgbClr val="00B050"/>
                </a:solidFill>
                <a:latin typeface="+mn-lt"/>
              </a:endParaRPr>
            </a:p>
          </p:txBody>
        </p:sp>
        <p:sp>
          <p:nvSpPr>
            <p:cNvPr id="19" name="TextBox 18">
              <a:extLst>
                <a:ext uri="{FF2B5EF4-FFF2-40B4-BE49-F238E27FC236}">
                  <a16:creationId xmlns:a16="http://schemas.microsoft.com/office/drawing/2014/main" id="{CC59C929-9A35-EA91-A2C1-C6FB6C708A27}"/>
                </a:ext>
              </a:extLst>
            </p:cNvPr>
            <p:cNvSpPr txBox="1"/>
            <p:nvPr/>
          </p:nvSpPr>
          <p:spPr bwMode="gray">
            <a:xfrm>
              <a:off x="7307758" y="4642886"/>
              <a:ext cx="1402307" cy="553998"/>
            </a:xfrm>
            <a:prstGeom prst="rect">
              <a:avLst/>
            </a:prstGeom>
            <a:noFill/>
          </p:spPr>
          <p:txBody>
            <a:bodyPr vert="horz" wrap="none" lIns="0" tIns="0" rIns="0" bIns="0" rtlCol="0">
              <a:spAutoFit/>
            </a:bodyPr>
            <a:lstStyle/>
            <a:p>
              <a:pPr algn="l">
                <a:spcBef>
                  <a:spcPts val="600"/>
                </a:spcBef>
              </a:pPr>
              <a:r>
                <a:rPr lang="en-US" sz="3600" b="1" dirty="0">
                  <a:solidFill>
                    <a:srgbClr val="FF0000"/>
                  </a:solidFill>
                </a:rPr>
                <a:t>Worse</a:t>
              </a:r>
              <a:endParaRPr lang="en-US" sz="3600" b="1" i="0" u="none" baseline="0" dirty="0">
                <a:solidFill>
                  <a:srgbClr val="FF0000"/>
                </a:solidFill>
                <a:latin typeface="+mn-lt"/>
              </a:endParaRPr>
            </a:p>
          </p:txBody>
        </p:sp>
        <p:sp>
          <p:nvSpPr>
            <p:cNvPr id="22" name="Left-Right Arrow 21">
              <a:extLst>
                <a:ext uri="{FF2B5EF4-FFF2-40B4-BE49-F238E27FC236}">
                  <a16:creationId xmlns:a16="http://schemas.microsoft.com/office/drawing/2014/main" id="{0C2055C6-2C7A-5EC9-2920-E89AC9A9BF03}"/>
                </a:ext>
              </a:extLst>
            </p:cNvPr>
            <p:cNvSpPr/>
            <p:nvPr/>
          </p:nvSpPr>
          <p:spPr bwMode="gray">
            <a:xfrm rot="2381736">
              <a:off x="3459831" y="3031929"/>
              <a:ext cx="4103802" cy="699247"/>
            </a:xfrm>
            <a:prstGeom prst="leftRightArrow">
              <a:avLst/>
            </a:prstGeom>
            <a:gradFill>
              <a:gsLst>
                <a:gs pos="0">
                  <a:srgbClr val="00B050"/>
                </a:gs>
                <a:gs pos="100000">
                  <a:srgbClr val="FF0000"/>
                </a:gs>
              </a:gsLst>
              <a:lin ang="0" scaled="0"/>
            </a:gradFill>
            <a:ln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grpSp>
      <p:sp>
        <p:nvSpPr>
          <p:cNvPr id="23" name="Rectangle 22">
            <a:extLst>
              <a:ext uri="{FF2B5EF4-FFF2-40B4-BE49-F238E27FC236}">
                <a16:creationId xmlns:a16="http://schemas.microsoft.com/office/drawing/2014/main" id="{F0A200BB-547D-610D-026E-CFB31B5FEECA}"/>
              </a:ext>
            </a:extLst>
          </p:cNvPr>
          <p:cNvSpPr/>
          <p:nvPr/>
        </p:nvSpPr>
        <p:spPr bwMode="gray">
          <a:xfrm>
            <a:off x="2140772" y="688976"/>
            <a:ext cx="3302507" cy="584775"/>
          </a:xfrm>
          <a:prstGeom prst="rect">
            <a:avLst/>
          </a:prstGeom>
          <a:solidFill>
            <a:schemeClr val="bg1"/>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rtl="0" eaLnBrk="1" fontAlgn="auto" hangingPunct="1">
              <a:lnSpc>
                <a:spcPct val="100000"/>
              </a:lnSpc>
              <a:spcBef>
                <a:spcPts val="0"/>
              </a:spcBef>
              <a:spcAft>
                <a:spcPts val="0"/>
              </a:spcAft>
            </a:pPr>
            <a:r>
              <a:rPr lang="en-US" sz="3200" b="1" i="0" u="none" baseline="0" dirty="0">
                <a:solidFill>
                  <a:schemeClr val="tx1"/>
                </a:solidFill>
              </a:rPr>
              <a:t>Life Expectancy</a:t>
            </a:r>
          </a:p>
        </p:txBody>
      </p:sp>
      <p:sp>
        <p:nvSpPr>
          <p:cNvPr id="24" name="Rectangle 23">
            <a:extLst>
              <a:ext uri="{FF2B5EF4-FFF2-40B4-BE49-F238E27FC236}">
                <a16:creationId xmlns:a16="http://schemas.microsoft.com/office/drawing/2014/main" id="{D67ED4D7-637C-AEB7-0520-A2FC85C8141C}"/>
              </a:ext>
            </a:extLst>
          </p:cNvPr>
          <p:cNvSpPr/>
          <p:nvPr/>
        </p:nvSpPr>
        <p:spPr bwMode="gray">
          <a:xfrm>
            <a:off x="3709592" y="5304140"/>
            <a:ext cx="6263253" cy="584775"/>
          </a:xfrm>
          <a:prstGeom prst="rect">
            <a:avLst/>
          </a:prstGeom>
          <a:solidFill>
            <a:schemeClr val="bg1"/>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rtl="0" eaLnBrk="1" fontAlgn="auto" hangingPunct="1">
              <a:lnSpc>
                <a:spcPct val="100000"/>
              </a:lnSpc>
              <a:spcBef>
                <a:spcPts val="0"/>
              </a:spcBef>
              <a:spcAft>
                <a:spcPts val="0"/>
              </a:spcAft>
            </a:pPr>
            <a:r>
              <a:rPr lang="en-US" sz="3200" b="1" dirty="0">
                <a:solidFill>
                  <a:schemeClr val="tx1"/>
                </a:solidFill>
              </a:rPr>
              <a:t>Health Expenditures per Capita</a:t>
            </a:r>
            <a:endParaRPr lang="en-US" sz="3200" b="1" i="0" u="none" baseline="0" dirty="0">
              <a:solidFill>
                <a:schemeClr val="tx1"/>
              </a:solidFill>
            </a:endParaRPr>
          </a:p>
        </p:txBody>
      </p:sp>
    </p:spTree>
    <p:extLst>
      <p:ext uri="{BB962C8B-B14F-4D97-AF65-F5344CB8AC3E}">
        <p14:creationId xmlns:p14="http://schemas.microsoft.com/office/powerpoint/2010/main" val="403007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3658-1A9B-663A-42AC-E941C79BDE56}"/>
              </a:ext>
            </a:extLst>
          </p:cNvPr>
          <p:cNvSpPr>
            <a:spLocks noGrp="1"/>
          </p:cNvSpPr>
          <p:nvPr>
            <p:ph type="title"/>
          </p:nvPr>
        </p:nvSpPr>
        <p:spPr>
          <a:xfrm>
            <a:off x="147105" y="192861"/>
            <a:ext cx="11201400" cy="415498"/>
          </a:xfrm>
        </p:spPr>
        <p:txBody>
          <a:bodyPr/>
          <a:lstStyle/>
          <a:p>
            <a:r>
              <a:rPr lang="en-US" dirty="0"/>
              <a:t>How Does This Compare To Other Countries</a:t>
            </a:r>
          </a:p>
        </p:txBody>
      </p:sp>
      <p:sp>
        <p:nvSpPr>
          <p:cNvPr id="5" name="Slide Number Placeholder 4">
            <a:extLst>
              <a:ext uri="{FF2B5EF4-FFF2-40B4-BE49-F238E27FC236}">
                <a16:creationId xmlns:a16="http://schemas.microsoft.com/office/drawing/2014/main" id="{34533E21-7345-FC62-A33E-E7C70C088ABD}"/>
              </a:ext>
            </a:extLst>
          </p:cNvPr>
          <p:cNvSpPr>
            <a:spLocks noGrp="1"/>
          </p:cNvSpPr>
          <p:nvPr>
            <p:ph type="sldNum" sz="quarter" idx="16"/>
          </p:nvPr>
        </p:nvSpPr>
        <p:spPr/>
        <p:txBody>
          <a:bodyPr/>
          <a:lstStyle/>
          <a:p>
            <a:fld id="{901F1369-4AEB-4520-96C0-9F78886180C1}" type="slidenum">
              <a:rPr lang="en-US" smtClean="0"/>
              <a:pPr/>
              <a:t>7</a:t>
            </a:fld>
            <a:endParaRPr lang="en-US" dirty="0"/>
          </a:p>
        </p:txBody>
      </p:sp>
      <p:pic>
        <p:nvPicPr>
          <p:cNvPr id="6" name="Picture 5">
            <a:extLst>
              <a:ext uri="{FF2B5EF4-FFF2-40B4-BE49-F238E27FC236}">
                <a16:creationId xmlns:a16="http://schemas.microsoft.com/office/drawing/2014/main" id="{7A5EAA17-55BE-6A07-248D-0BD7F6C41598}"/>
              </a:ext>
            </a:extLst>
          </p:cNvPr>
          <p:cNvPicPr>
            <a:picLocks noChangeAspect="1"/>
          </p:cNvPicPr>
          <p:nvPr/>
        </p:nvPicPr>
        <p:blipFill>
          <a:blip r:embed="rId3">
            <a:clrChange>
              <a:clrFrom>
                <a:srgbClr val="FEF1E5"/>
              </a:clrFrom>
              <a:clrTo>
                <a:srgbClr val="FEF1E5">
                  <a:alpha val="0"/>
                </a:srgbClr>
              </a:clrTo>
            </a:clrChange>
          </a:blip>
          <a:stretch>
            <a:fillRect/>
          </a:stretch>
        </p:blipFill>
        <p:spPr>
          <a:xfrm>
            <a:off x="1839557" y="690705"/>
            <a:ext cx="7010035" cy="5476590"/>
          </a:xfrm>
          <a:prstGeom prst="rect">
            <a:avLst/>
          </a:prstGeom>
        </p:spPr>
      </p:pic>
      <p:cxnSp>
        <p:nvCxnSpPr>
          <p:cNvPr id="8" name="Straight Arrow Connector 7">
            <a:extLst>
              <a:ext uri="{FF2B5EF4-FFF2-40B4-BE49-F238E27FC236}">
                <a16:creationId xmlns:a16="http://schemas.microsoft.com/office/drawing/2014/main" id="{67AFF772-5667-4F57-A95A-CEC7F18241E3}"/>
              </a:ext>
            </a:extLst>
          </p:cNvPr>
          <p:cNvCxnSpPr>
            <a:cxnSpLocks/>
          </p:cNvCxnSpPr>
          <p:nvPr/>
        </p:nvCxnSpPr>
        <p:spPr bwMode="gray">
          <a:xfrm flipH="1" flipV="1">
            <a:off x="2753957" y="2119256"/>
            <a:ext cx="5615492" cy="1129553"/>
          </a:xfrm>
          <a:prstGeom prst="straightConnector1">
            <a:avLst/>
          </a:prstGeom>
          <a:ln w="76200" cap="rnd">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070188-470A-042F-4AB4-A4BB19BB7CEA}"/>
              </a:ext>
            </a:extLst>
          </p:cNvPr>
          <p:cNvSpPr txBox="1"/>
          <p:nvPr/>
        </p:nvSpPr>
        <p:spPr bwMode="gray">
          <a:xfrm>
            <a:off x="4216997" y="6440417"/>
            <a:ext cx="5073440" cy="215444"/>
          </a:xfrm>
          <a:prstGeom prst="rect">
            <a:avLst/>
          </a:prstGeom>
          <a:noFill/>
        </p:spPr>
        <p:txBody>
          <a:bodyPr vert="horz" wrap="none" lIns="0" tIns="0" rIns="0" bIns="0" rtlCol="0">
            <a:spAutoFit/>
          </a:bodyPr>
          <a:lstStyle/>
          <a:p>
            <a:pPr>
              <a:spcBef>
                <a:spcPts val="600"/>
              </a:spcBef>
            </a:pPr>
            <a:r>
              <a:rPr lang="en-US" sz="1400" dirty="0"/>
              <a:t>Source; </a:t>
            </a:r>
            <a:r>
              <a:rPr lang="en-US" sz="1400" dirty="0" err="1"/>
              <a:t>Latinometrics</a:t>
            </a:r>
            <a:r>
              <a:rPr lang="en-US" sz="1400" dirty="0"/>
              <a:t> visualization using 2020 World Data Bank</a:t>
            </a:r>
            <a:endParaRPr lang="en-US" sz="1400" b="0" i="0" u="none" baseline="0" dirty="0">
              <a:solidFill>
                <a:schemeClr val="tx1"/>
              </a:solidFill>
              <a:latin typeface="+mn-lt"/>
            </a:endParaRPr>
          </a:p>
        </p:txBody>
      </p:sp>
      <p:sp>
        <p:nvSpPr>
          <p:cNvPr id="4" name="Left Arrow 3">
            <a:extLst>
              <a:ext uri="{FF2B5EF4-FFF2-40B4-BE49-F238E27FC236}">
                <a16:creationId xmlns:a16="http://schemas.microsoft.com/office/drawing/2014/main" id="{3FE08CD6-3ACB-0E19-7712-1BBB17673634}"/>
              </a:ext>
            </a:extLst>
          </p:cNvPr>
          <p:cNvSpPr/>
          <p:nvPr/>
        </p:nvSpPr>
        <p:spPr bwMode="gray">
          <a:xfrm rot="20274828">
            <a:off x="8682096" y="2800724"/>
            <a:ext cx="1035249" cy="450166"/>
          </a:xfrm>
          <a:prstGeom prst="leftArrow">
            <a:avLst/>
          </a:prstGeom>
          <a:solidFill>
            <a:schemeClr val="tx1"/>
          </a:solidFill>
          <a:ln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7" name="Picture 6">
            <a:extLst>
              <a:ext uri="{FF2B5EF4-FFF2-40B4-BE49-F238E27FC236}">
                <a16:creationId xmlns:a16="http://schemas.microsoft.com/office/drawing/2014/main" id="{B7A4F49F-A060-30E3-070F-C6FD337753BC}"/>
              </a:ext>
            </a:extLst>
          </p:cNvPr>
          <p:cNvPicPr>
            <a:picLocks noChangeAspect="1"/>
          </p:cNvPicPr>
          <p:nvPr/>
        </p:nvPicPr>
        <p:blipFill>
          <a:blip r:embed="rId4"/>
          <a:stretch>
            <a:fillRect/>
          </a:stretch>
        </p:blipFill>
        <p:spPr>
          <a:xfrm>
            <a:off x="9763992" y="2531473"/>
            <a:ext cx="1621790" cy="864426"/>
          </a:xfrm>
          <a:prstGeom prst="rect">
            <a:avLst/>
          </a:prstGeom>
        </p:spPr>
      </p:pic>
    </p:spTree>
    <p:extLst>
      <p:ext uri="{BB962C8B-B14F-4D97-AF65-F5344CB8AC3E}">
        <p14:creationId xmlns:p14="http://schemas.microsoft.com/office/powerpoint/2010/main" val="287095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D03737F-7AE0-D5E0-4496-F18B42B6DA55}"/>
              </a:ext>
            </a:extLst>
          </p:cNvPr>
          <p:cNvSpPr>
            <a:spLocks noGrp="1"/>
          </p:cNvSpPr>
          <p:nvPr>
            <p:ph sz="half" idx="1"/>
          </p:nvPr>
        </p:nvSpPr>
        <p:spPr>
          <a:xfrm>
            <a:off x="3024553" y="4022916"/>
            <a:ext cx="7795846" cy="2681960"/>
          </a:xfrm>
        </p:spPr>
        <p:txBody>
          <a:bodyPr/>
          <a:lstStyle/>
          <a:p>
            <a:r>
              <a:rPr lang="en-US" dirty="0"/>
              <a:t>Diet and Exercise?</a:t>
            </a:r>
          </a:p>
          <a:p>
            <a:r>
              <a:rPr lang="en-US" dirty="0"/>
              <a:t>Pollution?</a:t>
            </a:r>
          </a:p>
          <a:p>
            <a:r>
              <a:rPr lang="en-US" dirty="0"/>
              <a:t>Stress – trying to figure out how to pay health insurance premiums?</a:t>
            </a:r>
          </a:p>
          <a:p>
            <a:r>
              <a:rPr lang="en-US" dirty="0"/>
              <a:t>Lifestyle?</a:t>
            </a:r>
          </a:p>
          <a:p>
            <a:r>
              <a:rPr lang="en-US" dirty="0"/>
              <a:t>Political corruption?</a:t>
            </a:r>
          </a:p>
          <a:p>
            <a:r>
              <a:rPr lang="en-US" dirty="0"/>
              <a:t>Income inequality?</a:t>
            </a:r>
          </a:p>
        </p:txBody>
      </p:sp>
      <p:sp>
        <p:nvSpPr>
          <p:cNvPr id="10" name="Text Placeholder 9">
            <a:extLst>
              <a:ext uri="{FF2B5EF4-FFF2-40B4-BE49-F238E27FC236}">
                <a16:creationId xmlns:a16="http://schemas.microsoft.com/office/drawing/2014/main" id="{30060C62-387D-ED7F-44B6-67CB9E3C5F29}"/>
              </a:ext>
            </a:extLst>
          </p:cNvPr>
          <p:cNvSpPr>
            <a:spLocks noGrp="1"/>
          </p:cNvSpPr>
          <p:nvPr>
            <p:ph type="body" idx="13"/>
          </p:nvPr>
        </p:nvSpPr>
        <p:spPr>
          <a:xfrm>
            <a:off x="844060" y="1097438"/>
            <a:ext cx="5137639" cy="350595"/>
          </a:xfrm>
        </p:spPr>
        <p:txBody>
          <a:bodyPr/>
          <a:lstStyle/>
          <a:p>
            <a:r>
              <a:rPr lang="en-US" dirty="0"/>
              <a:t>US</a:t>
            </a:r>
          </a:p>
        </p:txBody>
      </p:sp>
      <p:sp>
        <p:nvSpPr>
          <p:cNvPr id="9" name="Text Placeholder 8">
            <a:extLst>
              <a:ext uri="{FF2B5EF4-FFF2-40B4-BE49-F238E27FC236}">
                <a16:creationId xmlns:a16="http://schemas.microsoft.com/office/drawing/2014/main" id="{D1ED7E8F-A111-EE48-7510-58B22C90CB42}"/>
              </a:ext>
            </a:extLst>
          </p:cNvPr>
          <p:cNvSpPr>
            <a:spLocks noGrp="1"/>
          </p:cNvSpPr>
          <p:nvPr>
            <p:ph type="body" sz="quarter" idx="3"/>
          </p:nvPr>
        </p:nvSpPr>
        <p:spPr>
          <a:xfrm>
            <a:off x="6210300" y="1029846"/>
            <a:ext cx="5486400" cy="304699"/>
          </a:xfrm>
        </p:spPr>
        <p:txBody>
          <a:bodyPr/>
          <a:lstStyle/>
          <a:p>
            <a:r>
              <a:rPr lang="en-US" dirty="0"/>
              <a:t>Costa Rica</a:t>
            </a:r>
          </a:p>
        </p:txBody>
      </p:sp>
      <p:sp>
        <p:nvSpPr>
          <p:cNvPr id="6" name="Title 5">
            <a:extLst>
              <a:ext uri="{FF2B5EF4-FFF2-40B4-BE49-F238E27FC236}">
                <a16:creationId xmlns:a16="http://schemas.microsoft.com/office/drawing/2014/main" id="{7D27E21C-B24D-D217-45AF-DBFC8275F798}"/>
              </a:ext>
            </a:extLst>
          </p:cNvPr>
          <p:cNvSpPr>
            <a:spLocks noGrp="1"/>
          </p:cNvSpPr>
          <p:nvPr>
            <p:ph type="title"/>
          </p:nvPr>
        </p:nvSpPr>
        <p:spPr/>
        <p:txBody>
          <a:bodyPr/>
          <a:lstStyle/>
          <a:p>
            <a:r>
              <a:rPr lang="en-US" dirty="0"/>
              <a:t>Why The Difference?</a:t>
            </a:r>
          </a:p>
        </p:txBody>
      </p:sp>
      <p:sp>
        <p:nvSpPr>
          <p:cNvPr id="5" name="Slide Number Placeholder 4">
            <a:extLst>
              <a:ext uri="{FF2B5EF4-FFF2-40B4-BE49-F238E27FC236}">
                <a16:creationId xmlns:a16="http://schemas.microsoft.com/office/drawing/2014/main" id="{4B5AA1DE-21CA-6ABD-D81B-AEB66C8DFCE5}"/>
              </a:ext>
            </a:extLst>
          </p:cNvPr>
          <p:cNvSpPr>
            <a:spLocks noGrp="1"/>
          </p:cNvSpPr>
          <p:nvPr>
            <p:ph type="sldNum" sz="quarter" idx="16"/>
          </p:nvPr>
        </p:nvSpPr>
        <p:spPr/>
        <p:txBody>
          <a:bodyPr/>
          <a:lstStyle/>
          <a:p>
            <a:fld id="{901F1369-4AEB-4520-96C0-9F78886180C1}" type="slidenum">
              <a:rPr lang="en-US" smtClean="0"/>
              <a:pPr/>
              <a:t>8</a:t>
            </a:fld>
            <a:endParaRPr lang="en-US" dirty="0"/>
          </a:p>
        </p:txBody>
      </p:sp>
      <p:pic>
        <p:nvPicPr>
          <p:cNvPr id="11" name="Picture 10">
            <a:extLst>
              <a:ext uri="{FF2B5EF4-FFF2-40B4-BE49-F238E27FC236}">
                <a16:creationId xmlns:a16="http://schemas.microsoft.com/office/drawing/2014/main" id="{7858542F-C372-E928-7DB0-F487BBC2BE23}"/>
              </a:ext>
            </a:extLst>
          </p:cNvPr>
          <p:cNvPicPr>
            <a:picLocks noChangeAspect="1"/>
          </p:cNvPicPr>
          <p:nvPr/>
        </p:nvPicPr>
        <p:blipFill rotWithShape="1">
          <a:blip r:embed="rId2"/>
          <a:srcRect l="5708" r="13096"/>
          <a:stretch/>
        </p:blipFill>
        <p:spPr>
          <a:xfrm>
            <a:off x="844061" y="1448034"/>
            <a:ext cx="3934773" cy="1992844"/>
          </a:xfrm>
          <a:prstGeom prst="rect">
            <a:avLst/>
          </a:prstGeom>
        </p:spPr>
      </p:pic>
      <p:pic>
        <p:nvPicPr>
          <p:cNvPr id="12" name="Picture 11">
            <a:extLst>
              <a:ext uri="{FF2B5EF4-FFF2-40B4-BE49-F238E27FC236}">
                <a16:creationId xmlns:a16="http://schemas.microsoft.com/office/drawing/2014/main" id="{0C33C0E0-9CC7-2B50-EAA2-65EEABDA784A}"/>
              </a:ext>
            </a:extLst>
          </p:cNvPr>
          <p:cNvPicPr>
            <a:picLocks noChangeAspect="1"/>
          </p:cNvPicPr>
          <p:nvPr/>
        </p:nvPicPr>
        <p:blipFill>
          <a:blip r:embed="rId3"/>
          <a:stretch>
            <a:fillRect/>
          </a:stretch>
        </p:blipFill>
        <p:spPr>
          <a:xfrm>
            <a:off x="6210300" y="1327658"/>
            <a:ext cx="3693355" cy="2132437"/>
          </a:xfrm>
          <a:prstGeom prst="rect">
            <a:avLst/>
          </a:prstGeom>
        </p:spPr>
      </p:pic>
      <p:sp>
        <p:nvSpPr>
          <p:cNvPr id="13" name="TextBox 12">
            <a:extLst>
              <a:ext uri="{FF2B5EF4-FFF2-40B4-BE49-F238E27FC236}">
                <a16:creationId xmlns:a16="http://schemas.microsoft.com/office/drawing/2014/main" id="{F70C046C-5C8D-E08F-FB94-B6A645020145}"/>
              </a:ext>
            </a:extLst>
          </p:cNvPr>
          <p:cNvSpPr txBox="1"/>
          <p:nvPr/>
        </p:nvSpPr>
        <p:spPr bwMode="gray">
          <a:xfrm>
            <a:off x="7362302" y="3498386"/>
            <a:ext cx="1346522" cy="276999"/>
          </a:xfrm>
          <a:prstGeom prst="rect">
            <a:avLst/>
          </a:prstGeom>
          <a:noFill/>
        </p:spPr>
        <p:txBody>
          <a:bodyPr vert="horz" wrap="none" lIns="0" tIns="0" rIns="0" bIns="0" rtlCol="0">
            <a:spAutoFit/>
          </a:bodyPr>
          <a:lstStyle/>
          <a:p>
            <a:pPr>
              <a:spcBef>
                <a:spcPts val="600"/>
              </a:spcBef>
            </a:pPr>
            <a:r>
              <a:rPr lang="en-US" dirty="0"/>
              <a:t>7.2% of GDP</a:t>
            </a:r>
            <a:endParaRPr lang="en-US" sz="1400" b="0" i="0" u="none" baseline="0" dirty="0">
              <a:solidFill>
                <a:schemeClr val="tx1"/>
              </a:solidFill>
              <a:latin typeface="+mn-lt"/>
            </a:endParaRPr>
          </a:p>
        </p:txBody>
      </p:sp>
      <p:sp>
        <p:nvSpPr>
          <p:cNvPr id="14" name="TextBox 13">
            <a:extLst>
              <a:ext uri="{FF2B5EF4-FFF2-40B4-BE49-F238E27FC236}">
                <a16:creationId xmlns:a16="http://schemas.microsoft.com/office/drawing/2014/main" id="{810926E5-8DAF-B0FA-A5D9-FC9A7D972746}"/>
              </a:ext>
            </a:extLst>
          </p:cNvPr>
          <p:cNvSpPr txBox="1"/>
          <p:nvPr/>
        </p:nvSpPr>
        <p:spPr bwMode="gray">
          <a:xfrm>
            <a:off x="2074065" y="3512236"/>
            <a:ext cx="1474763" cy="276999"/>
          </a:xfrm>
          <a:prstGeom prst="rect">
            <a:avLst/>
          </a:prstGeom>
          <a:noFill/>
        </p:spPr>
        <p:txBody>
          <a:bodyPr vert="horz" wrap="none" lIns="0" tIns="0" rIns="0" bIns="0" rtlCol="0">
            <a:spAutoFit/>
          </a:bodyPr>
          <a:lstStyle/>
          <a:p>
            <a:pPr>
              <a:spcBef>
                <a:spcPts val="600"/>
              </a:spcBef>
            </a:pPr>
            <a:r>
              <a:rPr lang="en-US" dirty="0"/>
              <a:t>19.7% of GDP</a:t>
            </a:r>
            <a:endParaRPr lang="en-US" sz="1400" b="0" i="0" u="none" baseline="0" dirty="0">
              <a:solidFill>
                <a:schemeClr val="tx1"/>
              </a:solidFill>
              <a:latin typeface="+mn-lt"/>
            </a:endParaRPr>
          </a:p>
        </p:txBody>
      </p:sp>
    </p:spTree>
    <p:extLst>
      <p:ext uri="{BB962C8B-B14F-4D97-AF65-F5344CB8AC3E}">
        <p14:creationId xmlns:p14="http://schemas.microsoft.com/office/powerpoint/2010/main" val="37041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C2A5-C136-83B3-6F6F-5B0BCF4A479D}"/>
              </a:ext>
            </a:extLst>
          </p:cNvPr>
          <p:cNvSpPr>
            <a:spLocks noGrp="1"/>
          </p:cNvSpPr>
          <p:nvPr>
            <p:ph type="title"/>
          </p:nvPr>
        </p:nvSpPr>
        <p:spPr/>
        <p:txBody>
          <a:bodyPr/>
          <a:lstStyle/>
          <a:p>
            <a:r>
              <a:rPr lang="en-US" dirty="0"/>
              <a:t>Ways to Increase Life Expectancy</a:t>
            </a:r>
          </a:p>
        </p:txBody>
      </p:sp>
      <p:sp>
        <p:nvSpPr>
          <p:cNvPr id="3" name="Content Placeholder 2">
            <a:extLst>
              <a:ext uri="{FF2B5EF4-FFF2-40B4-BE49-F238E27FC236}">
                <a16:creationId xmlns:a16="http://schemas.microsoft.com/office/drawing/2014/main" id="{D6803149-C46D-2A76-2165-B23CDE8F9460}"/>
              </a:ext>
            </a:extLst>
          </p:cNvPr>
          <p:cNvSpPr>
            <a:spLocks noGrp="1"/>
          </p:cNvSpPr>
          <p:nvPr>
            <p:ph idx="1"/>
          </p:nvPr>
        </p:nvSpPr>
        <p:spPr>
          <a:xfrm>
            <a:off x="638530" y="1276214"/>
            <a:ext cx="10613726" cy="3778679"/>
          </a:xfrm>
        </p:spPr>
        <p:txBody>
          <a:bodyPr/>
          <a:lstStyle/>
          <a:p>
            <a:pPr marL="342900" indent="-342900" fontAlgn="base">
              <a:buFont typeface="Arial" panose="020B0604020202020204" pitchFamily="34" charset="0"/>
              <a:buChar char="•"/>
            </a:pPr>
            <a:r>
              <a:rPr lang="en-US" b="1" dirty="0"/>
              <a:t>Smoking</a:t>
            </a:r>
            <a:r>
              <a:rPr lang="en-US" dirty="0"/>
              <a:t> –  480,000 deaths annually (including deaths from secondhand smoke) - smoking prevention and cessation</a:t>
            </a:r>
          </a:p>
          <a:p>
            <a:pPr marL="342900" indent="-342900" fontAlgn="base">
              <a:buFont typeface="Arial" panose="020B0604020202020204" pitchFamily="34" charset="0"/>
              <a:buChar char="•"/>
            </a:pPr>
            <a:r>
              <a:rPr lang="en-US" b="1" dirty="0"/>
              <a:t>Obesity</a:t>
            </a:r>
            <a:r>
              <a:rPr lang="en-US" dirty="0"/>
              <a:t> – 300,000 deaths annually– exercise and weight loss programs</a:t>
            </a:r>
            <a:endParaRPr lang="en-US" b="1" dirty="0"/>
          </a:p>
          <a:p>
            <a:pPr marL="342900" indent="-342900" fontAlgn="base">
              <a:buFont typeface="Arial" panose="020B0604020202020204" pitchFamily="34" charset="0"/>
              <a:buChar char="•"/>
            </a:pPr>
            <a:r>
              <a:rPr lang="en-US" b="1" dirty="0"/>
              <a:t>Opioid overdoses </a:t>
            </a:r>
            <a:r>
              <a:rPr lang="en-US" dirty="0"/>
              <a:t>– 91,799 deaths annually in 2020 - screening for mental health</a:t>
            </a:r>
          </a:p>
          <a:p>
            <a:pPr marL="342900" indent="-342900" fontAlgn="base">
              <a:buFont typeface="Arial" panose="020B0604020202020204" pitchFamily="34" charset="0"/>
              <a:buChar char="•"/>
            </a:pPr>
            <a:r>
              <a:rPr lang="en-US" b="1" dirty="0"/>
              <a:t>Suicides</a:t>
            </a:r>
            <a:r>
              <a:rPr lang="en-US" dirty="0"/>
              <a:t> – 45,979 deaths annually in 2020 - mental health awareness</a:t>
            </a:r>
          </a:p>
          <a:p>
            <a:pPr marL="342900" indent="-342900" fontAlgn="base">
              <a:buFont typeface="Arial" panose="020B0604020202020204" pitchFamily="34" charset="0"/>
              <a:buChar char="•"/>
            </a:pPr>
            <a:r>
              <a:rPr lang="en-US" b="1" dirty="0"/>
              <a:t>Firearms</a:t>
            </a:r>
            <a:r>
              <a:rPr lang="en-US" dirty="0"/>
              <a:t> - 45,222 gun-related deaths annually in the US 2020</a:t>
            </a:r>
          </a:p>
          <a:p>
            <a:pPr marL="342900" indent="-342900" fontAlgn="base">
              <a:buFont typeface="Arial" panose="020B0604020202020204" pitchFamily="34" charset="0"/>
              <a:buChar char="•"/>
            </a:pPr>
            <a:r>
              <a:rPr lang="en-US" b="1" dirty="0"/>
              <a:t>Road accidents </a:t>
            </a:r>
            <a:r>
              <a:rPr lang="en-US" dirty="0"/>
              <a:t>– 42,915 deaths in the US 2021 - auto safety research</a:t>
            </a:r>
          </a:p>
          <a:p>
            <a:endParaRPr lang="en-US" dirty="0"/>
          </a:p>
        </p:txBody>
      </p:sp>
      <p:sp>
        <p:nvSpPr>
          <p:cNvPr id="5" name="Slide Number Placeholder 4">
            <a:extLst>
              <a:ext uri="{FF2B5EF4-FFF2-40B4-BE49-F238E27FC236}">
                <a16:creationId xmlns:a16="http://schemas.microsoft.com/office/drawing/2014/main" id="{B33161D7-283E-5AC1-C529-7316795B307F}"/>
              </a:ext>
            </a:extLst>
          </p:cNvPr>
          <p:cNvSpPr>
            <a:spLocks noGrp="1"/>
          </p:cNvSpPr>
          <p:nvPr>
            <p:ph type="sldNum" sz="quarter" idx="16"/>
          </p:nvPr>
        </p:nvSpPr>
        <p:spPr/>
        <p:txBody>
          <a:bodyPr/>
          <a:lstStyle/>
          <a:p>
            <a:fld id="{901F1369-4AEB-4520-96C0-9F78886180C1}" type="slidenum">
              <a:rPr lang="en-US" smtClean="0"/>
              <a:pPr/>
              <a:t>9</a:t>
            </a:fld>
            <a:endParaRPr lang="en-US" dirty="0"/>
          </a:p>
        </p:txBody>
      </p:sp>
      <p:sp>
        <p:nvSpPr>
          <p:cNvPr id="6" name="TextBox 5">
            <a:extLst>
              <a:ext uri="{FF2B5EF4-FFF2-40B4-BE49-F238E27FC236}">
                <a16:creationId xmlns:a16="http://schemas.microsoft.com/office/drawing/2014/main" id="{22ED35EF-203C-C354-4219-749E77476A0E}"/>
              </a:ext>
            </a:extLst>
          </p:cNvPr>
          <p:cNvSpPr txBox="1"/>
          <p:nvPr/>
        </p:nvSpPr>
        <p:spPr bwMode="gray">
          <a:xfrm>
            <a:off x="6095998" y="5581786"/>
            <a:ext cx="2422138" cy="215444"/>
          </a:xfrm>
          <a:prstGeom prst="rect">
            <a:avLst/>
          </a:prstGeom>
          <a:noFill/>
        </p:spPr>
        <p:txBody>
          <a:bodyPr vert="horz" wrap="none" lIns="0" tIns="0" rIns="0" bIns="0" rtlCol="0">
            <a:spAutoFit/>
          </a:bodyPr>
          <a:lstStyle/>
          <a:p>
            <a:pPr algn="l">
              <a:spcBef>
                <a:spcPts val="600"/>
              </a:spcBef>
            </a:pPr>
            <a:r>
              <a:rPr lang="en-US" sz="1400" b="0" i="0" u="none" baseline="0" dirty="0">
                <a:solidFill>
                  <a:schemeClr val="tx1"/>
                </a:solidFill>
                <a:latin typeface="+mn-lt"/>
              </a:rPr>
              <a:t>Sources: CMS, CDC, US DOT</a:t>
            </a:r>
          </a:p>
        </p:txBody>
      </p:sp>
    </p:spTree>
    <p:extLst>
      <p:ext uri="{BB962C8B-B14F-4D97-AF65-F5344CB8AC3E}">
        <p14:creationId xmlns:p14="http://schemas.microsoft.com/office/powerpoint/2010/main" val="4110455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3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heme/theme1.xml><?xml version="1.0" encoding="utf-8"?>
<a:theme xmlns:a="http://schemas.openxmlformats.org/drawingml/2006/main" name="Default Theme">
  <a:themeElements>
    <a:clrScheme name="Optum Color Palette V2">
      <a:dk1>
        <a:srgbClr val="222222"/>
      </a:dk1>
      <a:lt1>
        <a:srgbClr val="FFFFFF"/>
      </a:lt1>
      <a:dk2>
        <a:srgbClr val="F2B411"/>
      </a:dk2>
      <a:lt2>
        <a:srgbClr val="E0E0E0"/>
      </a:lt2>
      <a:accent1>
        <a:srgbClr val="C25608"/>
      </a:accent1>
      <a:accent2>
        <a:srgbClr val="444444"/>
      </a:accent2>
      <a:accent3>
        <a:srgbClr val="636363"/>
      </a:accent3>
      <a:accent4>
        <a:srgbClr val="959595"/>
      </a:accent4>
      <a:accent5>
        <a:srgbClr val="B3B3B3"/>
      </a:accent5>
      <a:accent6>
        <a:srgbClr val="E0E0E0"/>
      </a:accent6>
      <a:hlink>
        <a:srgbClr val="316BBE"/>
      </a:hlink>
      <a:folHlink>
        <a:srgbClr val="6363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5"/>
        </a:solidFill>
        <a:ln cap="rnd">
          <a:solidFill>
            <a:schemeClr val="accent5"/>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1"/>
          </a:solidFill>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b="0" i="0" u="none" baseline="0" dirty="0">
            <a:solidFill>
              <a:schemeClr val="tx1"/>
            </a:solidFill>
            <a:latin typeface="+mn-lt"/>
          </a:defRPr>
        </a:defPPr>
      </a:lstStyle>
    </a:txDef>
  </a:objectDefaults>
  <a:extraClrSchemeLst/>
  <a:custClrLst>
    <a:custClr name="Lagoon - Secondary">
      <a:srgbClr val="007C89"/>
    </a:custClr>
    <a:custClr name="Violet - Secondary">
      <a:srgbClr val="422C88"/>
    </a:custClr>
    <a:custClr name="Strawberry - Secondary">
      <a:srgbClr val="A32A2E"/>
    </a:custClr>
    <a:custClr name="Unavailable">
      <a:srgbClr val="FFFFFF"/>
    </a:custClr>
    <a:custClr name="Unavailable">
      <a:srgbClr val="FFFFFF"/>
    </a:custClr>
    <a:custClr name="Active Blue - Interactive">
      <a:srgbClr val="316BBE"/>
    </a:custClr>
    <a:custClr name="Hover Blue - Interactive">
      <a:srgbClr val="00396C"/>
    </a:custClr>
    <a:custClr name="Hover Blue on Gray - Interactive">
      <a:srgbClr val="83C8FF"/>
    </a:custClr>
    <a:custClr name="Unavailable">
      <a:srgbClr val="FFFFFF"/>
    </a:custClr>
    <a:custClr name="Bright Orange">
      <a:srgbClr val="E87722"/>
    </a:custClr>
    <a:custClr name="Rainwater">
      <a:srgbClr val="6FC1B1"/>
    </a:custClr>
    <a:custClr name="Iris">
      <a:srgbClr val="8061BC"/>
    </a:custClr>
    <a:custClr name="Apple">
      <a:srgbClr val="D13F44"/>
    </a:custClr>
    <a:custClr name="Unavailable">
      <a:srgbClr val="FFFFFF"/>
    </a:custClr>
    <a:custClr name="Unavailable">
      <a:srgbClr val="FFFFFF"/>
    </a:custClr>
    <a:custClr name="Success Green - Interactive">
      <a:srgbClr val="627D32"/>
    </a:custClr>
    <a:custClr name="Error Red - Interactive">
      <a:srgbClr val="E32315"/>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 name="Unavailable">
      <a:srgbClr val="FFFFFF"/>
    </a:custClr>
  </a:custClrLst>
  <a:extLst>
    <a:ext uri="{05A4C25C-085E-4340-85A3-A5531E510DB2}">
      <thm15:themeFamily xmlns:thm15="http://schemas.microsoft.com/office/thememl/2012/main" name="optum-projection-16x9-glg-20210819.potx" id="{3DF6230E-6EBD-4975-935E-3A95311936C3}" vid="{73E02DF5-F4F5-4567-9F62-9F42857CDC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optum-projection-16x9-glg-20210922</Template>
  <TotalTime>23164</TotalTime>
  <Words>1725</Words>
  <Application>Microsoft Macintosh PowerPoint</Application>
  <PresentationFormat>Widescreen</PresentationFormat>
  <Paragraphs>258</Paragraphs>
  <Slides>29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Arial Black</vt:lpstr>
      <vt:lpstr>Calibri</vt:lpstr>
      <vt:lpstr>Default Theme</vt:lpstr>
      <vt:lpstr>How AI Hardware Can Lower the Cost of Healthcare</vt:lpstr>
      <vt:lpstr>Talk Description</vt:lpstr>
      <vt:lpstr>Average Life Expectancy?</vt:lpstr>
      <vt:lpstr>Average Cost of Healthcare Per Person</vt:lpstr>
      <vt:lpstr>20% of GDP is Like Sand in the Gears of Our Economy</vt:lpstr>
      <vt:lpstr>How Does This Compare To Other Countries?</vt:lpstr>
      <vt:lpstr>How Does This Compare To Other Countries</vt:lpstr>
      <vt:lpstr>Why The Difference?</vt:lpstr>
      <vt:lpstr>Ways to Increase Life Expectancy</vt:lpstr>
      <vt:lpstr>Ways to Lower Costs</vt:lpstr>
      <vt:lpstr>The Machine Learning Cul-de-sac</vt:lpstr>
      <vt:lpstr>Why Generalization?</vt:lpstr>
      <vt:lpstr>Generalization and Rules</vt:lpstr>
      <vt:lpstr>Example: Patient Chart and Drug Taxonomy</vt:lpstr>
      <vt:lpstr>Neuro-symbolic AI</vt:lpstr>
      <vt:lpstr>Thinking, Fast and Slow</vt:lpstr>
      <vt:lpstr>The One Second Rule</vt:lpstr>
      <vt:lpstr>Data vs. Knowledge</vt:lpstr>
      <vt:lpstr>Human Brain: Thinking, Fast and Slow</vt:lpstr>
      <vt:lpstr>Computers: Patterns vs Symbolic Reasoning</vt:lpstr>
      <vt:lpstr>The Representation Problem</vt:lpstr>
      <vt:lpstr>Reference Frames (Hawkins)</vt:lpstr>
      <vt:lpstr>Symbolic Standards</vt:lpstr>
      <vt:lpstr>Take Home Points</vt:lpstr>
      <vt:lpstr>Graph Embeddings</vt:lpstr>
      <vt:lpstr>Heathcare Concept</vt:lpstr>
      <vt:lpstr>Summary</vt:lpstr>
      <vt:lpstr>References</vt:lpstr>
      <vt:lpstr>Dan.McCreary@optum.com  Mark.Megerian@optum.com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Friday 2021</dc:title>
  <dc:creator>DB (D Babjack)</dc:creator>
  <dc:description>Optum projection template developed by Corporate Marketing, Brand and Creative.</dc:description>
  <cp:lastModifiedBy>Dan McCreary</cp:lastModifiedBy>
  <cp:revision>27</cp:revision>
  <dcterms:created xsi:type="dcterms:W3CDTF">2021-10-20T17:30:11Z</dcterms:created>
  <dcterms:modified xsi:type="dcterms:W3CDTF">2022-07-24T00:40:15Z</dcterms:modified>
</cp:coreProperties>
</file>